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8" r:id="rId3"/>
    <p:sldId id="262" r:id="rId4"/>
    <p:sldId id="263" r:id="rId5"/>
    <p:sldId id="266" r:id="rId6"/>
    <p:sldId id="264" r:id="rId7"/>
    <p:sldId id="268" r:id="rId8"/>
    <p:sldId id="259" r:id="rId9"/>
    <p:sldId id="261" r:id="rId10"/>
    <p:sldId id="267" r:id="rId11"/>
    <p:sldId id="265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3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71" autoAdjust="0"/>
    <p:restoredTop sz="94660"/>
  </p:normalViewPr>
  <p:slideViewPr>
    <p:cSldViewPr>
      <p:cViewPr varScale="1">
        <p:scale>
          <a:sx n="74" d="100"/>
          <a:sy n="74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55DCF-448D-4A7A-ADFC-F7F3994E8356}" type="doc">
      <dgm:prSet loTypeId="urn:microsoft.com/office/officeart/2005/8/layout/vList2" loCatId="list" qsTypeId="urn:microsoft.com/office/officeart/2005/8/quickstyle/3d7" qsCatId="3D" csTypeId="urn:microsoft.com/office/officeart/2005/8/colors/accent1_2#1" csCatId="accent1" phldr="1"/>
      <dgm:spPr/>
      <dgm:t>
        <a:bodyPr/>
        <a:lstStyle/>
        <a:p>
          <a:endParaRPr lang="es-ES"/>
        </a:p>
      </dgm:t>
    </dgm:pt>
    <dgm:pt modelId="{48E519E8-C048-4251-95C5-DBD4B4DB48D9}">
      <dgm:prSet phldrT="[Texto]"/>
      <dgm:spPr/>
      <dgm:t>
        <a:bodyPr/>
        <a:lstStyle/>
        <a:p>
          <a:r>
            <a:rPr lang="es-ES" dirty="0" smtClean="0"/>
            <a:t>Los que rompen con lo clásico:</a:t>
          </a:r>
          <a:endParaRPr lang="es-ES" dirty="0"/>
        </a:p>
      </dgm:t>
    </dgm:pt>
    <dgm:pt modelId="{D706EE52-5BE2-474A-ABF5-9060F02DF124}" type="parTrans" cxnId="{EEA2C3A1-3DB8-4FE5-A401-AD825EAD0F8E}">
      <dgm:prSet/>
      <dgm:spPr/>
      <dgm:t>
        <a:bodyPr/>
        <a:lstStyle/>
        <a:p>
          <a:endParaRPr lang="es-ES"/>
        </a:p>
      </dgm:t>
    </dgm:pt>
    <dgm:pt modelId="{002316E8-CFB8-4B0F-B5AB-727D0A60D004}" type="sibTrans" cxnId="{EEA2C3A1-3DB8-4FE5-A401-AD825EAD0F8E}">
      <dgm:prSet/>
      <dgm:spPr/>
      <dgm:t>
        <a:bodyPr/>
        <a:lstStyle/>
        <a:p>
          <a:endParaRPr lang="es-ES"/>
        </a:p>
      </dgm:t>
    </dgm:pt>
    <dgm:pt modelId="{FC82AEAA-82A1-43C4-A67D-8FC9D4FE488E}">
      <dgm:prSet phldrT="[Texto]"/>
      <dgm:spPr/>
      <dgm:t>
        <a:bodyPr/>
        <a:lstStyle/>
        <a:p>
          <a:r>
            <a:rPr lang="es-ES" dirty="0" smtClean="0"/>
            <a:t>	Conceptistas y culteranos.</a:t>
          </a:r>
          <a:endParaRPr lang="es-ES" dirty="0"/>
        </a:p>
      </dgm:t>
    </dgm:pt>
    <dgm:pt modelId="{2793B09E-419A-4870-B664-0E940A96423D}" type="parTrans" cxnId="{E4415763-C901-4DAB-9A6F-7EB4DD68511A}">
      <dgm:prSet/>
      <dgm:spPr/>
      <dgm:t>
        <a:bodyPr/>
        <a:lstStyle/>
        <a:p>
          <a:endParaRPr lang="es-ES"/>
        </a:p>
      </dgm:t>
    </dgm:pt>
    <dgm:pt modelId="{14008C59-3A6C-46D3-8C6D-A5A3631D43DF}" type="sibTrans" cxnId="{E4415763-C901-4DAB-9A6F-7EB4DD68511A}">
      <dgm:prSet/>
      <dgm:spPr/>
      <dgm:t>
        <a:bodyPr/>
        <a:lstStyle/>
        <a:p>
          <a:endParaRPr lang="es-ES"/>
        </a:p>
      </dgm:t>
    </dgm:pt>
    <dgm:pt modelId="{662223F5-9F55-4114-A837-96D57FBADAA0}">
      <dgm:prSet phldrT="[Texto]"/>
      <dgm:spPr/>
      <dgm:t>
        <a:bodyPr/>
        <a:lstStyle/>
        <a:p>
          <a:r>
            <a:rPr lang="es-ES" dirty="0" smtClean="0"/>
            <a:t>Los que mantuvieron el ideal estético del Renacimiento:</a:t>
          </a:r>
          <a:endParaRPr lang="es-ES" dirty="0"/>
        </a:p>
      </dgm:t>
    </dgm:pt>
    <dgm:pt modelId="{4815E6F1-CFA6-45F7-AB4E-4C26C4AF404F}" type="parTrans" cxnId="{12D2E9F3-D0B6-430D-B690-56067BB8703E}">
      <dgm:prSet/>
      <dgm:spPr/>
      <dgm:t>
        <a:bodyPr/>
        <a:lstStyle/>
        <a:p>
          <a:endParaRPr lang="es-ES"/>
        </a:p>
      </dgm:t>
    </dgm:pt>
    <dgm:pt modelId="{A2F819B2-300B-4B0E-9A27-9FE579BE42F6}" type="sibTrans" cxnId="{12D2E9F3-D0B6-430D-B690-56067BB8703E}">
      <dgm:prSet/>
      <dgm:spPr/>
      <dgm:t>
        <a:bodyPr/>
        <a:lstStyle/>
        <a:p>
          <a:endParaRPr lang="es-ES"/>
        </a:p>
      </dgm:t>
    </dgm:pt>
    <dgm:pt modelId="{375AE433-C280-42D9-A567-00B3C1146AC4}">
      <dgm:prSet phldrT="[Texto]"/>
      <dgm:spPr/>
      <dgm:t>
        <a:bodyPr/>
        <a:lstStyle/>
        <a:p>
          <a:r>
            <a:rPr lang="es-ES" dirty="0" smtClean="0"/>
            <a:t>Clasicistas.</a:t>
          </a:r>
          <a:endParaRPr lang="es-ES" dirty="0"/>
        </a:p>
      </dgm:t>
    </dgm:pt>
    <dgm:pt modelId="{56E591FF-3981-45D8-99E8-0789C61C7187}" type="parTrans" cxnId="{61C5CE63-5BB9-49F4-A477-83D6BB6FC273}">
      <dgm:prSet/>
      <dgm:spPr/>
      <dgm:t>
        <a:bodyPr/>
        <a:lstStyle/>
        <a:p>
          <a:endParaRPr lang="es-ES"/>
        </a:p>
      </dgm:t>
    </dgm:pt>
    <dgm:pt modelId="{869CFA24-ABB9-43BB-A515-3C9708E736AB}" type="sibTrans" cxnId="{61C5CE63-5BB9-49F4-A477-83D6BB6FC273}">
      <dgm:prSet/>
      <dgm:spPr/>
      <dgm:t>
        <a:bodyPr/>
        <a:lstStyle/>
        <a:p>
          <a:endParaRPr lang="es-ES"/>
        </a:p>
      </dgm:t>
    </dgm:pt>
    <dgm:pt modelId="{61D9C0F3-6AA9-409A-A006-E317B823CB9F}" type="pres">
      <dgm:prSet presAssocID="{BB255DCF-448D-4A7A-ADFC-F7F3994E83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3F0F76-9165-4726-A3F1-95EBB45571A4}" type="pres">
      <dgm:prSet presAssocID="{48E519E8-C048-4251-95C5-DBD4B4DB48D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1932F-DB2C-4C45-ACAD-3C43DCB6A043}" type="pres">
      <dgm:prSet presAssocID="{48E519E8-C048-4251-95C5-DBD4B4DB48D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3CEEE9-6C70-47E9-868A-3BAE325ED327}" type="pres">
      <dgm:prSet presAssocID="{662223F5-9F55-4114-A837-96D57FBADAA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571107-A69D-4853-B9FF-86594C9E134A}" type="pres">
      <dgm:prSet presAssocID="{662223F5-9F55-4114-A837-96D57FBADAA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803870-433D-410E-AC37-27CD063A4C51}" type="presOf" srcId="{662223F5-9F55-4114-A837-96D57FBADAA0}" destId="{673CEEE9-6C70-47E9-868A-3BAE325ED327}" srcOrd="0" destOrd="0" presId="urn:microsoft.com/office/officeart/2005/8/layout/vList2"/>
    <dgm:cxn modelId="{61C5CE63-5BB9-49F4-A477-83D6BB6FC273}" srcId="{662223F5-9F55-4114-A837-96D57FBADAA0}" destId="{375AE433-C280-42D9-A567-00B3C1146AC4}" srcOrd="0" destOrd="0" parTransId="{56E591FF-3981-45D8-99E8-0789C61C7187}" sibTransId="{869CFA24-ABB9-43BB-A515-3C9708E736AB}"/>
    <dgm:cxn modelId="{87A7A8F0-D92D-4F07-88D7-6E480A0CCA1D}" type="presOf" srcId="{BB255DCF-448D-4A7A-ADFC-F7F3994E8356}" destId="{61D9C0F3-6AA9-409A-A006-E317B823CB9F}" srcOrd="0" destOrd="0" presId="urn:microsoft.com/office/officeart/2005/8/layout/vList2"/>
    <dgm:cxn modelId="{EEA2C3A1-3DB8-4FE5-A401-AD825EAD0F8E}" srcId="{BB255DCF-448D-4A7A-ADFC-F7F3994E8356}" destId="{48E519E8-C048-4251-95C5-DBD4B4DB48D9}" srcOrd="0" destOrd="0" parTransId="{D706EE52-5BE2-474A-ABF5-9060F02DF124}" sibTransId="{002316E8-CFB8-4B0F-B5AB-727D0A60D004}"/>
    <dgm:cxn modelId="{12D2E9F3-D0B6-430D-B690-56067BB8703E}" srcId="{BB255DCF-448D-4A7A-ADFC-F7F3994E8356}" destId="{662223F5-9F55-4114-A837-96D57FBADAA0}" srcOrd="1" destOrd="0" parTransId="{4815E6F1-CFA6-45F7-AB4E-4C26C4AF404F}" sibTransId="{A2F819B2-300B-4B0E-9A27-9FE579BE42F6}"/>
    <dgm:cxn modelId="{0A4DF0EF-0038-4C42-87EE-D593E2431B19}" type="presOf" srcId="{48E519E8-C048-4251-95C5-DBD4B4DB48D9}" destId="{193F0F76-9165-4726-A3F1-95EBB45571A4}" srcOrd="0" destOrd="0" presId="urn:microsoft.com/office/officeart/2005/8/layout/vList2"/>
    <dgm:cxn modelId="{E6EE543C-21E9-4480-B920-EFF7FEECC549}" type="presOf" srcId="{375AE433-C280-42D9-A567-00B3C1146AC4}" destId="{CF571107-A69D-4853-B9FF-86594C9E134A}" srcOrd="0" destOrd="0" presId="urn:microsoft.com/office/officeart/2005/8/layout/vList2"/>
    <dgm:cxn modelId="{E4415763-C901-4DAB-9A6F-7EB4DD68511A}" srcId="{48E519E8-C048-4251-95C5-DBD4B4DB48D9}" destId="{FC82AEAA-82A1-43C4-A67D-8FC9D4FE488E}" srcOrd="0" destOrd="0" parTransId="{2793B09E-419A-4870-B664-0E940A96423D}" sibTransId="{14008C59-3A6C-46D3-8C6D-A5A3631D43DF}"/>
    <dgm:cxn modelId="{220AD1F5-1289-43AD-BA1E-667BE849868C}" type="presOf" srcId="{FC82AEAA-82A1-43C4-A67D-8FC9D4FE488E}" destId="{BC81932F-DB2C-4C45-ACAD-3C43DCB6A043}" srcOrd="0" destOrd="0" presId="urn:microsoft.com/office/officeart/2005/8/layout/vList2"/>
    <dgm:cxn modelId="{7647B463-9EFB-4CE8-ADDE-B45603FE3E3A}" type="presParOf" srcId="{61D9C0F3-6AA9-409A-A006-E317B823CB9F}" destId="{193F0F76-9165-4726-A3F1-95EBB45571A4}" srcOrd="0" destOrd="0" presId="urn:microsoft.com/office/officeart/2005/8/layout/vList2"/>
    <dgm:cxn modelId="{BD434E63-DD25-4EF9-B4D0-A7B0CB03D418}" type="presParOf" srcId="{61D9C0F3-6AA9-409A-A006-E317B823CB9F}" destId="{BC81932F-DB2C-4C45-ACAD-3C43DCB6A043}" srcOrd="1" destOrd="0" presId="urn:microsoft.com/office/officeart/2005/8/layout/vList2"/>
    <dgm:cxn modelId="{158AF535-FB80-421A-BA15-EDA3BFFA05CC}" type="presParOf" srcId="{61D9C0F3-6AA9-409A-A006-E317B823CB9F}" destId="{673CEEE9-6C70-47E9-868A-3BAE325ED327}" srcOrd="2" destOrd="0" presId="urn:microsoft.com/office/officeart/2005/8/layout/vList2"/>
    <dgm:cxn modelId="{958F13A9-DB7C-4EF7-9A4A-36AB95EE2026}" type="presParOf" srcId="{61D9C0F3-6AA9-409A-A006-E317B823CB9F}" destId="{CF571107-A69D-4853-B9FF-86594C9E134A}" srcOrd="3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A00A-94A6-49CD-9EE6-4A4010E3759D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E598-488D-44E1-BF96-0F32DE2CD3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A04F-D69A-4972-AE65-7DF1C8839151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F5CC-B647-46EF-8BDE-D006BD4A7B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Rectángulo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C5F3-83D9-4CBD-B475-857775EE7A77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68D78-359E-4BED-B46E-991B46D182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FB36E-6A3B-4FBA-9B55-496879B93440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EF112-E2D4-40A1-85C7-6A216B6938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Rectángulo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77574-83CB-460A-AA61-6ED703BC3657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29B39-FD02-418B-8666-8DD198AA8D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4E87F-18E4-43E3-8E7B-AA53A170AE11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E01A-4E03-45EF-A94C-3EEB7DB962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F3B0-5927-4514-B2D5-3ECCE0F0BABD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001ED-78BE-449B-B9A1-29A2D6E83F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B1045-C07E-41BE-89F4-F08632811DD2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169B1-3772-4280-A338-8F207D39D0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42293-38DF-4EE7-984A-E9F0B5988B85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018D9-DA07-4A22-8612-69403D2A7D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1 Rectángulo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79DB7-5281-403A-9E71-1AB146C9C39A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0467-EBF7-4A43-834E-294F637A05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Rectángulo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A9DD-F211-499E-B9E2-EF6D510B3877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75739-6FBB-4207-9E51-D73927B5D7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92045E2-822A-4E22-9311-024292444E72}" type="datetimeFigureOut">
              <a:rPr lang="es-ES"/>
              <a:pPr>
                <a:defRPr/>
              </a:pPr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7393C6-A8F8-4718-BA46-64BE9E3782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59" r:id="rId2"/>
    <p:sldLayoutId id="2147484165" r:id="rId3"/>
    <p:sldLayoutId id="2147484160" r:id="rId4"/>
    <p:sldLayoutId id="2147484161" r:id="rId5"/>
    <p:sldLayoutId id="2147484162" r:id="rId6"/>
    <p:sldLayoutId id="2147484166" r:id="rId7"/>
    <p:sldLayoutId id="2147484167" r:id="rId8"/>
    <p:sldLayoutId id="2147484168" r:id="rId9"/>
    <p:sldLayoutId id="2147484163" r:id="rId10"/>
    <p:sldLayoutId id="21474841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7BF61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7BF616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7BF616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7BF616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7BF616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7BF616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7BF616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7BF616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7BF616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00ADDC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738AC8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E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 Barroco</a:t>
            </a:r>
            <a:endParaRPr lang="es-ES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  <a:t>Finalidad</a:t>
            </a:r>
            <a:endParaRPr lang="es-E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Impresionar sobre la belleza formal (culteranismo)y la inteligencia (conceptismo) recurriendo a un lenguaje retorcido.</a:t>
            </a:r>
          </a:p>
          <a:p>
            <a:r>
              <a:rPr lang="es-ES" smtClean="0"/>
              <a:t>Romper con lo clásico.</a:t>
            </a:r>
          </a:p>
          <a:p>
            <a:r>
              <a:rPr lang="es-ES" smtClean="0"/>
              <a:t>Búsqueda de lo original.</a:t>
            </a:r>
          </a:p>
          <a:p>
            <a:r>
              <a:rPr lang="es-ES" smtClean="0"/>
              <a:t>Promueve la dificultad.</a:t>
            </a:r>
          </a:p>
          <a:p>
            <a:r>
              <a:rPr lang="es-ES" smtClean="0"/>
              <a:t>Dinamismo.</a:t>
            </a:r>
          </a:p>
          <a:p>
            <a:r>
              <a:rPr lang="es-ES" smtClean="0"/>
              <a:t>Nueva revalorización de lo humano.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  <a:t>Lengua Castellana y Literatura</a:t>
            </a:r>
            <a:b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s-E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4" name="5 Marcador de text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s-ES" sz="3600" smtClean="0"/>
              <a:t>Noelia Otero Padín 1ºBACH-B</a:t>
            </a:r>
          </a:p>
        </p:txBody>
      </p:sp>
      <p:pic>
        <p:nvPicPr>
          <p:cNvPr id="4" name="3 Imagen" descr="untitled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0491" y="0"/>
            <a:ext cx="3953509" cy="2902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chemeClr val="accent1">
                <a:alpha val="69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accent1">
                    <a:satMod val="150000"/>
                  </a:schemeClr>
                </a:solidFill>
              </a:rPr>
              <a:t>CONTEXTO HISTÓRICO </a:t>
            </a:r>
            <a:endParaRPr lang="es-ES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10 Marcador de contenido"/>
          <p:cNvSpPr>
            <a:spLocks noGrp="1"/>
          </p:cNvSpPr>
          <p:nvPr>
            <p:ph idx="1"/>
          </p:nvPr>
        </p:nvSpPr>
        <p:spPr>
          <a:xfrm>
            <a:off x="3019425" y="1743075"/>
            <a:ext cx="5921375" cy="4559300"/>
          </a:xfrm>
        </p:spPr>
        <p:txBody>
          <a:bodyPr/>
          <a:lstStyle/>
          <a:p>
            <a:r>
              <a:rPr lang="es-ES" smtClean="0"/>
              <a:t>Periodo cultural y histórico que abarca desde el año 1600 hasta 1750.</a:t>
            </a:r>
          </a:p>
          <a:p>
            <a:r>
              <a:rPr lang="es-ES" smtClean="0"/>
              <a:t>España gobernada por Felipe II, Felipe III y Felipe IV.</a:t>
            </a:r>
          </a:p>
          <a:p>
            <a:r>
              <a:rPr lang="es-ES" smtClean="0"/>
              <a:t>Mal manejo de los bienes por parte de estos Austrias llevo a la ruina y a la decadencia a España.</a:t>
            </a:r>
          </a:p>
          <a:p>
            <a:endParaRPr lang="es-ES" smtClean="0"/>
          </a:p>
          <a:p>
            <a:pPr lvl="1">
              <a:buFont typeface="Wingdings" pitchFamily="2" charset="2"/>
              <a:buNone/>
            </a:pPr>
            <a:endParaRPr lang="es-ES" smtClean="0"/>
          </a:p>
        </p:txBody>
      </p:sp>
      <p:pic>
        <p:nvPicPr>
          <p:cNvPr id="14340" name="5 Imagen" descr="untitle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44675"/>
            <a:ext cx="29876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  <a:t>Resultado de esta situación económica y política:</a:t>
            </a:r>
            <a:endParaRPr lang="es-E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Inicio para la creación de una literatura centrada en el paso del tiempo, la muerte, la salvación de la alma,….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Énfasis moral y didáctico de las obras de esta época.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Representantes de este periodo destacan Góngora, Quevedo, Calderón de la Barca, Lope de Vega, Baltasar de Gracián, Tirso de Molina,…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Barroco           estilo recargado, ruptura con lo sereno. </a:t>
            </a:r>
            <a:endParaRPr lang="es-ES" dirty="0"/>
          </a:p>
        </p:txBody>
      </p:sp>
      <p:sp>
        <p:nvSpPr>
          <p:cNvPr id="6" name="5 Flecha derecha"/>
          <p:cNvSpPr/>
          <p:nvPr/>
        </p:nvSpPr>
        <p:spPr>
          <a:xfrm>
            <a:off x="2195513" y="5229225"/>
            <a:ext cx="792162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  <a:t>Características del Barroco:</a:t>
            </a:r>
            <a:endParaRPr lang="es-E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b="1" u="sng" dirty="0" smtClean="0"/>
              <a:t>Pesimismo</a:t>
            </a:r>
            <a:r>
              <a:rPr lang="es-ES" dirty="0" smtClean="0"/>
              <a:t>: Debido a guerras, desigualdades sociales, calamidades,…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b="1" u="sng" dirty="0" smtClean="0"/>
              <a:t>Desengaño</a:t>
            </a:r>
            <a:r>
              <a:rPr lang="es-ES" dirty="0" smtClean="0"/>
              <a:t>: Nada importa sólo hay que conseguir la salvación eterna.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b="1" u="sng" dirty="0" smtClean="0"/>
              <a:t>Preocupación por el paso del tiempo.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b="1" u="sng" dirty="0" smtClean="0"/>
              <a:t>Pérdida de ideales renacentistas.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b="1" u="sng" dirty="0" smtClean="0"/>
              <a:t>Escepticismo.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b="1" u="sng" dirty="0" smtClean="0"/>
              <a:t>Énfasis por los valores morales y didácticos.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b="1" u="sng" dirty="0" smtClean="0"/>
              <a:t>Busca de riqueza verbal, ingenio ≠de la vulgaridad del Renacimiento.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E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B050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  <a:t>Tendencias de expresión:</a:t>
            </a:r>
            <a:endParaRPr lang="es-E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Poesía italiana se vuelve tradicional.</a:t>
            </a:r>
          </a:p>
          <a:p>
            <a:pPr lvl="1"/>
            <a:r>
              <a:rPr lang="es-ES" smtClean="0"/>
              <a:t>Tercetos, cuartetos, sonetos, redondillas,…….</a:t>
            </a:r>
          </a:p>
          <a:p>
            <a:pPr lvl="1"/>
            <a:r>
              <a:rPr lang="es-ES" smtClean="0"/>
              <a:t>Tópicos del Renacimiento revalorizados.</a:t>
            </a:r>
          </a:p>
          <a:p>
            <a:pPr lvl="1"/>
            <a:r>
              <a:rPr lang="es-ES" smtClean="0"/>
              <a:t>Uso de metáforas, elipsis, paradojas, juegos de palabras,…..</a:t>
            </a:r>
          </a:p>
          <a:p>
            <a:r>
              <a:rPr lang="es-ES" smtClean="0"/>
              <a:t>Poesía barroca.</a:t>
            </a:r>
          </a:p>
          <a:p>
            <a:pPr lvl="1"/>
            <a:r>
              <a:rPr lang="es-ES" smtClean="0"/>
              <a:t>Temas ;desengaño, desosiego, perdida de valores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  <a:t>Actitud de los escritores ante esta situación:</a:t>
            </a:r>
            <a:endParaRPr lang="es-E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700" smtClean="0"/>
              <a:t>Evasión:  </a:t>
            </a:r>
          </a:p>
          <a:p>
            <a:pPr lvl="1">
              <a:lnSpc>
                <a:spcPct val="90000"/>
              </a:lnSpc>
            </a:pPr>
            <a:r>
              <a:rPr lang="es-ES" sz="2400" smtClean="0"/>
              <a:t>Desentenderse de la realidad.</a:t>
            </a:r>
          </a:p>
          <a:p>
            <a:pPr lvl="1">
              <a:lnSpc>
                <a:spcPct val="90000"/>
              </a:lnSpc>
            </a:pPr>
            <a:endParaRPr lang="es-ES" sz="2400" smtClean="0"/>
          </a:p>
          <a:p>
            <a:pPr>
              <a:lnSpc>
                <a:spcPct val="90000"/>
              </a:lnSpc>
            </a:pPr>
            <a:r>
              <a:rPr lang="es-ES" sz="2700" smtClean="0"/>
              <a:t> Satirizan la realidad: </a:t>
            </a:r>
          </a:p>
          <a:p>
            <a:pPr lvl="1">
              <a:lnSpc>
                <a:spcPct val="90000"/>
              </a:lnSpc>
            </a:pPr>
            <a:r>
              <a:rPr lang="es-ES" sz="2400" smtClean="0"/>
              <a:t>Burlarse de la realidad.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  <a:p>
            <a:pPr>
              <a:lnSpc>
                <a:spcPct val="90000"/>
              </a:lnSpc>
            </a:pPr>
            <a:r>
              <a:rPr lang="es-ES" sz="2700" smtClean="0"/>
              <a:t>  Estoicismo: </a:t>
            </a:r>
          </a:p>
          <a:p>
            <a:pPr lvl="1">
              <a:lnSpc>
                <a:spcPct val="90000"/>
              </a:lnSpc>
            </a:pPr>
            <a:r>
              <a:rPr lang="es-ES" sz="2400" smtClean="0"/>
              <a:t>Fugacidad de la belleza y de la vida.</a:t>
            </a:r>
          </a:p>
          <a:p>
            <a:pPr lvl="1">
              <a:lnSpc>
                <a:spcPct val="90000"/>
              </a:lnSpc>
            </a:pPr>
            <a:r>
              <a:rPr lang="es-ES" sz="2400" smtClean="0"/>
              <a:t>Destaca Calderón con sus autos sacramentales.</a:t>
            </a:r>
          </a:p>
          <a:p>
            <a:pPr>
              <a:lnSpc>
                <a:spcPct val="90000"/>
              </a:lnSpc>
            </a:pPr>
            <a:r>
              <a:rPr lang="es-ES" sz="2700" smtClean="0"/>
              <a:t>Moralizar:</a:t>
            </a:r>
          </a:p>
          <a:p>
            <a:pPr lvl="1">
              <a:lnSpc>
                <a:spcPct val="90000"/>
              </a:lnSpc>
            </a:pPr>
            <a:r>
              <a:rPr lang="es-ES" sz="2400" smtClean="0"/>
              <a:t>Criticar la conducta ideológica y la religiosidad de la época.</a:t>
            </a:r>
          </a:p>
          <a:p>
            <a:pPr>
              <a:lnSpc>
                <a:spcPct val="90000"/>
              </a:lnSpc>
            </a:pPr>
            <a:endParaRPr lang="es-ES" sz="2700" smtClean="0"/>
          </a:p>
        </p:txBody>
      </p:sp>
      <p:pic>
        <p:nvPicPr>
          <p:cNvPr id="4" name="3 Imagen" descr="8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045767"/>
            <a:ext cx="2745080" cy="3453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  <a:t> TIPOS DE AUTORES:</a:t>
            </a:r>
            <a:endParaRPr lang="es-E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33164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ED308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Corrientes literarias de la época:</a:t>
            </a:r>
            <a:endParaRPr lang="es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Culteranismo</a:t>
            </a:r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>
          <a:ln/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Lenguaje artificioso.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Lo importante es  la forma y su belleza.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Contenido en 2º plano.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Dilatación del significado.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Impresionar y confundir con lo sensorial y laberintico.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Uso de cultismos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Uso de la metáfora.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Su representante es Luis de Góngora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ES" dirty="0" smtClean="0"/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3"/>
          </p:nvPr>
        </p:nvSpPr>
        <p:spPr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CONCEPTISMO</a:t>
            </a:r>
            <a:endParaRPr lang="es-ES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4"/>
          </p:nvPr>
        </p:nvSpPr>
        <p:spPr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Concesión de la expresión.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Recursos utilizados : elipsis, zeugma, polisemia, antítesis, paradoja,…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Impresionar con la inteligencia.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Decir mucho en pocas palabras.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Juegos de palabras.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Estilo breve y conciso.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Su representante es Francisco de Quevedo.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E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satMod val="150000"/>
                  </a:schemeClr>
                </a:solidFill>
              </a:rPr>
              <a:t>Temas:</a:t>
            </a:r>
            <a:endParaRPr lang="es-E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7" name="6 Marcador de contenido"/>
          <p:cNvSpPr>
            <a:spLocks noGrp="1"/>
          </p:cNvSpPr>
          <p:nvPr>
            <p:ph idx="1"/>
          </p:nvPr>
        </p:nvSpPr>
        <p:spPr>
          <a:xfrm>
            <a:off x="395288" y="2232025"/>
            <a:ext cx="8229600" cy="4625975"/>
          </a:xfrm>
        </p:spPr>
        <p:txBody>
          <a:bodyPr/>
          <a:lstStyle/>
          <a:p>
            <a:r>
              <a:rPr lang="es-ES" smtClean="0"/>
              <a:t>Épicos, amorosos típicos de Renacimiento.</a:t>
            </a:r>
          </a:p>
          <a:p>
            <a:r>
              <a:rPr lang="es-ES" smtClean="0"/>
              <a:t>Religiosos , morales desarrollados en  el Barroco.</a:t>
            </a:r>
          </a:p>
          <a:p>
            <a:r>
              <a:rPr lang="es-ES" smtClean="0"/>
              <a:t>Picarescos; de denuncia social.</a:t>
            </a:r>
          </a:p>
          <a:p>
            <a:r>
              <a:rPr lang="es-ES" smtClean="0"/>
              <a:t>Históricos, legendarios.</a:t>
            </a:r>
          </a:p>
          <a:p>
            <a:r>
              <a:rPr lang="es-ES" smtClean="0"/>
              <a:t>Critica y satiriza la ambición, el poder, </a:t>
            </a:r>
          </a:p>
          <a:p>
            <a:pPr>
              <a:buFont typeface="Wingdings 2" pitchFamily="18" charset="2"/>
              <a:buNone/>
            </a:pPr>
            <a:r>
              <a:rPr lang="es-ES" smtClean="0"/>
              <a:t>brevedad de la vida,…</a:t>
            </a:r>
          </a:p>
        </p:txBody>
      </p:sp>
      <p:pic>
        <p:nvPicPr>
          <p:cNvPr id="4" name="3 Imagen" descr="imagesCA314L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7" y="0"/>
            <a:ext cx="1944217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347</Words>
  <Application>Microsoft Office PowerPoint</Application>
  <PresentationFormat>Presentación en pantalla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Plantilla de diseño</vt:lpstr>
      </vt:variant>
      <vt:variant>
        <vt:i4>7</vt:i4>
      </vt:variant>
      <vt:variant>
        <vt:lpstr>Títulos de diapositiva</vt:lpstr>
      </vt:variant>
      <vt:variant>
        <vt:i4>11</vt:i4>
      </vt:variant>
    </vt:vector>
  </HeadingPairs>
  <TitlesOfParts>
    <vt:vector size="24" baseType="lpstr">
      <vt:lpstr>Corbel</vt:lpstr>
      <vt:lpstr>Arial</vt:lpstr>
      <vt:lpstr>Wingdings 2</vt:lpstr>
      <vt:lpstr>Wingdings</vt:lpstr>
      <vt:lpstr>Wingdings 3</vt:lpstr>
      <vt:lpstr>Calibri</vt:lpstr>
      <vt:lpstr>Módulo</vt:lpstr>
      <vt:lpstr>Módulo</vt:lpstr>
      <vt:lpstr>Módulo</vt:lpstr>
      <vt:lpstr>Módulo</vt:lpstr>
      <vt:lpstr>Módulo</vt:lpstr>
      <vt:lpstr>Módulo</vt:lpstr>
      <vt:lpstr>Módulo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Alejandro</dc:creator>
  <cp:lastModifiedBy>pc</cp:lastModifiedBy>
  <cp:revision>53</cp:revision>
  <dcterms:created xsi:type="dcterms:W3CDTF">2012-04-20T12:52:13Z</dcterms:created>
  <dcterms:modified xsi:type="dcterms:W3CDTF">2012-04-26T07:16:46Z</dcterms:modified>
</cp:coreProperties>
</file>