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D0B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68" d="100"/>
          <a:sy n="68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BA168-A564-4BB1-9389-15C08594517D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70AB-D658-4595-9BBE-BD7A0E98174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70AB-D658-4595-9BBE-BD7A0E98174A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2C02621-A32F-49F9-881C-2D6165B5C460}" type="datetimeFigureOut">
              <a:rPr lang="es-ES" smtClean="0"/>
              <a:pPr/>
              <a:t>22/04/2012</a:t>
            </a:fld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5848C9-5AE1-4AA3-A22A-B415594F08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solidFill>
                  <a:srgbClr val="FFC000"/>
                </a:solidFill>
              </a:rPr>
              <a:t>EL RENACIMIENTO: 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MIGUEL DE CERVANTES.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>
          <a:xfrm>
            <a:off x="2339752" y="4725144"/>
            <a:ext cx="6560234" cy="1752600"/>
          </a:xfrm>
        </p:spPr>
        <p:txBody>
          <a:bodyPr/>
          <a:lstStyle/>
          <a:p>
            <a:r>
              <a:rPr lang="es-ES" dirty="0" smtClean="0"/>
              <a:t>SANDRA SINEIRO SUEIRO </a:t>
            </a:r>
          </a:p>
          <a:p>
            <a:r>
              <a:rPr lang="es-ES" dirty="0" smtClean="0"/>
              <a:t>1º </a:t>
            </a:r>
            <a:r>
              <a:rPr lang="es-ES" dirty="0" err="1" smtClean="0"/>
              <a:t>bach</a:t>
            </a:r>
            <a:r>
              <a:rPr lang="es-ES" dirty="0" smtClean="0"/>
              <a:t> C</a:t>
            </a:r>
            <a:endParaRPr lang="es-ES" dirty="0"/>
          </a:p>
        </p:txBody>
      </p:sp>
      <p:pic>
        <p:nvPicPr>
          <p:cNvPr id="12" name="11 Imagen" descr="conc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592072"/>
            <a:ext cx="3312368" cy="4265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ol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352928" cy="5606400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INFLUENCIAS: 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El Romanticismo alemán descubre un Quijote romántico, representa la lucha del espíritu humano que aspira a lo infinito.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Novela realista europea sobre todo rusa.</a:t>
            </a: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FFFF0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es-ES" sz="2000" u="sng" dirty="0" smtClean="0">
                <a:solidFill>
                  <a:srgbClr val="FFFF00"/>
                </a:solidFill>
              </a:rPr>
              <a:t>Crimen y castigo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es-ES" sz="2000" u="sng" dirty="0" smtClean="0">
                <a:solidFill>
                  <a:srgbClr val="FFFF00"/>
                </a:solidFill>
              </a:rPr>
              <a:t>El idiota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es-ES" sz="2000" u="sng" dirty="0" smtClean="0">
                <a:solidFill>
                  <a:srgbClr val="FFFF00"/>
                </a:solidFill>
              </a:rPr>
              <a:t>Los hermanos </a:t>
            </a:r>
            <a:r>
              <a:rPr lang="es-ES" sz="2000" u="sng" dirty="0" err="1" smtClean="0">
                <a:solidFill>
                  <a:srgbClr val="FFFF00"/>
                </a:solidFill>
              </a:rPr>
              <a:t>Karamazov</a:t>
            </a:r>
            <a:endParaRPr lang="es-ES" sz="2000" u="sng" dirty="0" smtClean="0">
              <a:solidFill>
                <a:srgbClr val="FFFF00"/>
              </a:solidFill>
            </a:endParaRPr>
          </a:p>
          <a:p>
            <a:pPr>
              <a:buClr>
                <a:srgbClr val="7030A0"/>
              </a:buClr>
              <a:buNone/>
            </a:pPr>
            <a:endParaRPr lang="es-ES" sz="2000" u="sng" dirty="0" smtClean="0">
              <a:solidFill>
                <a:srgbClr val="FFFF0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2060"/>
                </a:solidFill>
              </a:rPr>
              <a:t>Miguel de Unamuno, Vida de don Quijote y Sancho, símbolo del espíritu español del anhelo de inmortalidad.</a:t>
            </a: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2060"/>
                </a:solidFill>
              </a:rPr>
              <a:t>Influencia de la narrativa, </a:t>
            </a:r>
            <a:r>
              <a:rPr lang="es-ES" sz="2000" u="sng" dirty="0" smtClean="0">
                <a:solidFill>
                  <a:srgbClr val="002060"/>
                </a:solidFill>
              </a:rPr>
              <a:t>Tiempo de silencio, Juegos de la edad tardía.</a:t>
            </a:r>
            <a:endParaRPr lang="es-ES" sz="20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39752" y="2420888"/>
            <a:ext cx="4176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FIN</a:t>
            </a:r>
            <a:endParaRPr lang="es-E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2 Imagen" descr="don quij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0"/>
            <a:ext cx="3851920" cy="6710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ervan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32656"/>
            <a:ext cx="2098519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rgbClr val="00B0F0"/>
                </a:solidFill>
              </a:rPr>
              <a:t>BIOGRAFÍA:</a:t>
            </a:r>
            <a:endParaRPr lang="es-ES" sz="3200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003232" cy="4824536"/>
          </a:xfrm>
        </p:spPr>
        <p:txBody>
          <a:bodyPr>
            <a:normAutofit lnSpcReduction="10000"/>
          </a:bodyPr>
          <a:lstStyle/>
          <a:p>
            <a:r>
              <a:rPr lang="es-ES" sz="2000" dirty="0" smtClean="0"/>
              <a:t>Nace en Alcalá de Henares en 1547.</a:t>
            </a:r>
          </a:p>
          <a:p>
            <a:r>
              <a:rPr lang="es-ES" sz="2000" dirty="0" smtClean="0"/>
              <a:t>Estudia en Córdoba, Sevilla y Madrid con López de Hoyos.</a:t>
            </a:r>
          </a:p>
          <a:p>
            <a:r>
              <a:rPr lang="es-ES" sz="2000" dirty="0" smtClean="0"/>
              <a:t>En 1569, marcha a Italia y participa en la batalla de Lepanto. En esta batalla, Cervantes pierde la mano izquierda.</a:t>
            </a:r>
          </a:p>
          <a:p>
            <a:r>
              <a:rPr lang="es-ES" sz="2000" dirty="0" smtClean="0"/>
              <a:t>Continúa la vida militar y en 1575 regresa a España. </a:t>
            </a:r>
          </a:p>
          <a:p>
            <a:r>
              <a:rPr lang="es-ES" sz="2000" dirty="0" smtClean="0"/>
              <a:t>Es apresado y conducido a Argel donde permanece durante 5 años.</a:t>
            </a:r>
          </a:p>
          <a:p>
            <a:r>
              <a:rPr lang="es-ES" sz="2000" dirty="0" smtClean="0"/>
              <a:t>Se instala en Madrid, donde compone obras de teatro. </a:t>
            </a:r>
          </a:p>
          <a:p>
            <a:r>
              <a:rPr lang="es-ES" sz="2000" dirty="0" smtClean="0"/>
              <a:t>Se casa  con Catalina Salazar en 1587y se traslada a Andalucía como recaudador de impuestos.</a:t>
            </a:r>
          </a:p>
          <a:p>
            <a:r>
              <a:rPr lang="es-ES" sz="2000" dirty="0" smtClean="0"/>
              <a:t>Se producen irregularidades en la contabilidad y es encarcelado.</a:t>
            </a:r>
          </a:p>
          <a:p>
            <a:r>
              <a:rPr lang="es-ES" sz="2000" dirty="0" smtClean="0"/>
              <a:t>En 1604 fija su residencia en Valladolid y es acusado de un asesinato. Toda su familia va a la cárcel.</a:t>
            </a:r>
          </a:p>
          <a:p>
            <a:r>
              <a:rPr lang="es-ES" sz="2000" dirty="0" smtClean="0"/>
              <a:t>En 1606 publica alguna de sus obras en Madrid.</a:t>
            </a:r>
          </a:p>
          <a:p>
            <a:r>
              <a:rPr lang="es-ES" sz="2000" dirty="0" smtClean="0"/>
              <a:t>Muere el 23 de abril de 1616.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s trabajos..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717032"/>
            <a:ext cx="2160240" cy="2618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la galate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404664"/>
            <a:ext cx="2088232" cy="2759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4000" u="sng" dirty="0" smtClean="0">
                <a:solidFill>
                  <a:srgbClr val="FFC000"/>
                </a:solidFill>
                <a:latin typeface="Algerian" pitchFamily="82" charset="0"/>
              </a:rPr>
              <a:t>LAS NOVELAS:</a:t>
            </a:r>
            <a:endParaRPr lang="es-ES" sz="4000" u="sng" dirty="0">
              <a:solidFill>
                <a:srgbClr val="FFC000"/>
              </a:solidFill>
              <a:latin typeface="Algeria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77281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400" dirty="0" smtClean="0">
                <a:solidFill>
                  <a:srgbClr val="00B0F0"/>
                </a:solidFill>
              </a:rPr>
              <a:t> Novela pastoril:</a:t>
            </a:r>
            <a:r>
              <a:rPr lang="es-ES" sz="2400" dirty="0" smtClean="0">
                <a:solidFill>
                  <a:srgbClr val="7030A0"/>
                </a:solidFill>
              </a:rPr>
              <a:t> </a:t>
            </a:r>
            <a:r>
              <a:rPr lang="es-ES" sz="2400" u="sng" dirty="0" smtClean="0">
                <a:solidFill>
                  <a:srgbClr val="FFFF00"/>
                </a:solidFill>
              </a:rPr>
              <a:t>La Galatea.</a:t>
            </a:r>
          </a:p>
          <a:p>
            <a:pPr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002060"/>
                </a:solidFill>
              </a:rPr>
              <a:t>Carácter idealista que desarrolla el tema de los amores entre pastores (amor platónico).</a:t>
            </a:r>
          </a:p>
          <a:p>
            <a:pPr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002060"/>
                </a:solidFill>
              </a:rPr>
              <a:t>Marco ideal del locus </a:t>
            </a:r>
            <a:r>
              <a:rPr lang="es-ES" sz="2400" dirty="0" err="1" smtClean="0">
                <a:solidFill>
                  <a:srgbClr val="002060"/>
                </a:solidFill>
              </a:rPr>
              <a:t>amoenus</a:t>
            </a:r>
            <a:r>
              <a:rPr lang="es-ES" sz="2400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002060"/>
                </a:solidFill>
              </a:rPr>
              <a:t>Juicios teóricos o digresiones de crítica literaria.</a:t>
            </a:r>
          </a:p>
          <a:p>
            <a:endParaRPr lang="es-ES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ES" sz="2400" dirty="0">
                <a:solidFill>
                  <a:srgbClr val="00B0F0"/>
                </a:solidFill>
              </a:rPr>
              <a:t> N</a:t>
            </a:r>
            <a:r>
              <a:rPr lang="es-ES" sz="2400" dirty="0" smtClean="0">
                <a:solidFill>
                  <a:srgbClr val="00B0F0"/>
                </a:solidFill>
              </a:rPr>
              <a:t>ovela bizantina: </a:t>
            </a:r>
            <a:r>
              <a:rPr lang="es-ES" sz="2400" u="sng" dirty="0" smtClean="0">
                <a:solidFill>
                  <a:srgbClr val="FFFF00"/>
                </a:solidFill>
              </a:rPr>
              <a:t>Los trabajos de </a:t>
            </a:r>
            <a:r>
              <a:rPr lang="es-ES" sz="2400" u="sng" dirty="0" err="1" smtClean="0">
                <a:solidFill>
                  <a:srgbClr val="FFFF00"/>
                </a:solidFill>
              </a:rPr>
              <a:t>Persiles</a:t>
            </a:r>
            <a:r>
              <a:rPr lang="es-ES" sz="2400" u="sng" dirty="0" smtClean="0">
                <a:solidFill>
                  <a:srgbClr val="FFFF00"/>
                </a:solidFill>
              </a:rPr>
              <a:t> y </a:t>
            </a:r>
            <a:r>
              <a:rPr lang="es-ES" sz="2400" u="sng" dirty="0" err="1" smtClean="0">
                <a:solidFill>
                  <a:srgbClr val="FFFF00"/>
                </a:solidFill>
              </a:rPr>
              <a:t>Sigismunda</a:t>
            </a:r>
            <a:r>
              <a:rPr lang="es-ES" sz="2400" u="sng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002060"/>
                </a:solidFill>
              </a:rPr>
              <a:t>Gira en torno al amor.</a:t>
            </a:r>
          </a:p>
          <a:p>
            <a:pPr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002060"/>
                </a:solidFill>
              </a:rPr>
              <a:t>Relata las peripecias y vicisitudes que pasan los dos enamorados protagonistas.</a:t>
            </a:r>
          </a:p>
          <a:p>
            <a:pPr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002060"/>
                </a:solidFill>
              </a:rPr>
              <a:t>Son príncipes de reinos nórdicos que realizan una larga peregrinación y llegan a Roma donde se casan ante el Papa.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novelas ejempla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32655"/>
            <a:ext cx="1872208" cy="2753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1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sz="2200" dirty="0" smtClean="0">
                <a:solidFill>
                  <a:srgbClr val="00B0F0"/>
                </a:solidFill>
              </a:rPr>
              <a:t>Novela corta: </a:t>
            </a:r>
            <a:r>
              <a:rPr lang="es-ES" sz="2200" u="sng" dirty="0" smtClean="0">
                <a:solidFill>
                  <a:srgbClr val="002060"/>
                </a:solidFill>
              </a:rPr>
              <a:t>Novelas ejemplares</a:t>
            </a:r>
          </a:p>
          <a:p>
            <a:pPr>
              <a:buClr>
                <a:srgbClr val="00B0F0"/>
              </a:buClr>
              <a:buNone/>
            </a:pPr>
            <a:endParaRPr lang="es-ES" sz="2200" u="sng" dirty="0" smtClean="0">
              <a:solidFill>
                <a:srgbClr val="00206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s-ES" sz="2200" dirty="0" smtClean="0">
                <a:solidFill>
                  <a:srgbClr val="002060"/>
                </a:solidFill>
              </a:rPr>
              <a:t>Son 12 novelas cortas al estilo italiano publicadas en 1613.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s-ES" sz="2200" dirty="0" smtClean="0">
                <a:solidFill>
                  <a:srgbClr val="002060"/>
                </a:solidFill>
              </a:rPr>
              <a:t>Estas obras, ejemplos y modelos de creación literaria, forman un conjunto variado de narraciones que se agrupan en dos series.</a:t>
            </a:r>
          </a:p>
          <a:p>
            <a:pPr>
              <a:buClr>
                <a:srgbClr val="FFFF00"/>
              </a:buClr>
              <a:buNone/>
            </a:pPr>
            <a:endParaRPr lang="es-ES" sz="2200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FFFF00"/>
              </a:buClr>
              <a:buNone/>
            </a:pPr>
            <a:r>
              <a:rPr lang="es-ES" sz="2200" dirty="0" smtClean="0">
                <a:solidFill>
                  <a:srgbClr val="002060"/>
                </a:solidFill>
              </a:rPr>
              <a:t>        </a:t>
            </a:r>
            <a:r>
              <a:rPr lang="es-ES" sz="2200" dirty="0" smtClean="0">
                <a:solidFill>
                  <a:srgbClr val="7030A0"/>
                </a:solidFill>
              </a:rPr>
              <a:t>1º grupo:</a:t>
            </a:r>
            <a:r>
              <a:rPr lang="es-ES" sz="2200" dirty="0" smtClean="0">
                <a:solidFill>
                  <a:srgbClr val="002060"/>
                </a:solidFill>
              </a:rPr>
              <a:t> intriga complicada y siguen cerca la técnica italiana.</a:t>
            </a:r>
          </a:p>
          <a:p>
            <a:pPr>
              <a:buNone/>
            </a:pPr>
            <a:r>
              <a:rPr lang="es-ES" sz="2200" dirty="0" smtClean="0">
                <a:solidFill>
                  <a:srgbClr val="002060"/>
                </a:solidFill>
              </a:rPr>
              <a:t>           </a:t>
            </a:r>
            <a:r>
              <a:rPr lang="es-ES" sz="2200" dirty="0" smtClean="0">
                <a:solidFill>
                  <a:srgbClr val="FFFF00"/>
                </a:solidFill>
              </a:rPr>
              <a:t>* </a:t>
            </a:r>
            <a:r>
              <a:rPr lang="es-ES" sz="2200" u="sng" dirty="0" smtClean="0">
                <a:solidFill>
                  <a:srgbClr val="FFFF00"/>
                </a:solidFill>
              </a:rPr>
              <a:t>La ilustre fregona </a:t>
            </a:r>
            <a:r>
              <a:rPr lang="es-ES" sz="2200" dirty="0" smtClean="0">
                <a:solidFill>
                  <a:srgbClr val="002060"/>
                </a:solidFill>
              </a:rPr>
              <a:t>: rasgos de humor y referencias a la realidad.</a:t>
            </a:r>
          </a:p>
          <a:p>
            <a:pPr>
              <a:buNone/>
            </a:pPr>
            <a:r>
              <a:rPr lang="es-ES" sz="2200" dirty="0" smtClean="0">
                <a:solidFill>
                  <a:srgbClr val="FFFF00"/>
                </a:solidFill>
              </a:rPr>
              <a:t>            *</a:t>
            </a:r>
            <a:r>
              <a:rPr lang="es-ES" sz="2200" u="sng" dirty="0" smtClean="0">
                <a:solidFill>
                  <a:srgbClr val="FFFF00"/>
                </a:solidFill>
              </a:rPr>
              <a:t>La gitanilla</a:t>
            </a:r>
            <a:r>
              <a:rPr lang="es-ES" sz="2200" dirty="0" smtClean="0">
                <a:solidFill>
                  <a:srgbClr val="002060"/>
                </a:solidFill>
              </a:rPr>
              <a:t>: a través de Preciosa idealiza el mundo de los gitanos.</a:t>
            </a:r>
          </a:p>
          <a:p>
            <a:pPr>
              <a:buNone/>
            </a:pPr>
            <a:endParaRPr lang="es-ES" sz="2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s-ES" sz="2200" dirty="0" smtClean="0">
                <a:solidFill>
                  <a:srgbClr val="7030A0"/>
                </a:solidFill>
              </a:rPr>
              <a:t>        2º grupo: </a:t>
            </a:r>
            <a:r>
              <a:rPr lang="es-ES" sz="2200" dirty="0" smtClean="0">
                <a:solidFill>
                  <a:srgbClr val="002060"/>
                </a:solidFill>
              </a:rPr>
              <a:t>cuadros satíricos de costumbres.</a:t>
            </a:r>
          </a:p>
          <a:p>
            <a:pPr>
              <a:buNone/>
            </a:pPr>
            <a:r>
              <a:rPr lang="es-ES" sz="2200" dirty="0" smtClean="0">
                <a:solidFill>
                  <a:srgbClr val="002060"/>
                </a:solidFill>
              </a:rPr>
              <a:t>           </a:t>
            </a:r>
            <a:r>
              <a:rPr lang="es-ES" sz="2200" dirty="0" smtClean="0">
                <a:solidFill>
                  <a:srgbClr val="FFFF00"/>
                </a:solidFill>
              </a:rPr>
              <a:t>* </a:t>
            </a:r>
            <a:r>
              <a:rPr lang="es-ES" sz="2200" u="sng" dirty="0" err="1" smtClean="0">
                <a:solidFill>
                  <a:srgbClr val="FFFF00"/>
                </a:solidFill>
              </a:rPr>
              <a:t>Rinconete</a:t>
            </a:r>
            <a:r>
              <a:rPr lang="es-ES" sz="2200" u="sng" dirty="0" smtClean="0">
                <a:solidFill>
                  <a:srgbClr val="FFFF00"/>
                </a:solidFill>
              </a:rPr>
              <a:t> y Cortadillo</a:t>
            </a:r>
            <a:r>
              <a:rPr lang="es-ES" sz="2200" dirty="0" smtClean="0">
                <a:solidFill>
                  <a:srgbClr val="002060"/>
                </a:solidFill>
              </a:rPr>
              <a:t>: retrata el hampa sevillana.</a:t>
            </a:r>
          </a:p>
          <a:p>
            <a:pPr>
              <a:buNone/>
            </a:pPr>
            <a:r>
              <a:rPr lang="es-ES" sz="2200" dirty="0" smtClean="0">
                <a:solidFill>
                  <a:srgbClr val="002060"/>
                </a:solidFill>
              </a:rPr>
              <a:t>            </a:t>
            </a:r>
            <a:r>
              <a:rPr lang="es-ES" sz="2200" dirty="0" smtClean="0">
                <a:solidFill>
                  <a:srgbClr val="FFFF00"/>
                </a:solidFill>
              </a:rPr>
              <a:t>* </a:t>
            </a:r>
            <a:r>
              <a:rPr lang="es-ES" sz="2200" u="sng" dirty="0" smtClean="0">
                <a:solidFill>
                  <a:srgbClr val="FFFF00"/>
                </a:solidFill>
              </a:rPr>
              <a:t>El coloquio de los perros</a:t>
            </a:r>
            <a:r>
              <a:rPr lang="es-ES" sz="2200" dirty="0" smtClean="0">
                <a:solidFill>
                  <a:srgbClr val="002060"/>
                </a:solidFill>
              </a:rPr>
              <a:t>: satiriza tipos y clases sociales de la época.</a:t>
            </a:r>
          </a:p>
          <a:p>
            <a:pPr>
              <a:buNone/>
            </a:pPr>
            <a:r>
              <a:rPr lang="es-ES" sz="2200" dirty="0" smtClean="0">
                <a:solidFill>
                  <a:srgbClr val="002060"/>
                </a:solidFill>
              </a:rPr>
              <a:t>           </a:t>
            </a:r>
            <a:r>
              <a:rPr lang="es-ES" sz="2200" dirty="0" smtClean="0">
                <a:solidFill>
                  <a:srgbClr val="FFFF00"/>
                </a:solidFill>
              </a:rPr>
              <a:t>* </a:t>
            </a:r>
            <a:r>
              <a:rPr lang="es-ES" sz="2200" u="sng" dirty="0" smtClean="0">
                <a:solidFill>
                  <a:srgbClr val="FFFF00"/>
                </a:solidFill>
              </a:rPr>
              <a:t>Licenciado Vidriera</a:t>
            </a:r>
            <a:r>
              <a:rPr lang="es-ES" sz="2200" dirty="0" smtClean="0">
                <a:solidFill>
                  <a:srgbClr val="002060"/>
                </a:solidFill>
              </a:rPr>
              <a:t>: colección de refranes y proverbios mediante una sencilla trama utilizando el loco-cuerdo que dice verdades.</a:t>
            </a:r>
          </a:p>
          <a:p>
            <a:pPr>
              <a:buNone/>
            </a:pPr>
            <a:r>
              <a:rPr lang="es-ES" dirty="0" smtClean="0"/>
              <a:t>  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guijot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5978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FFC000"/>
                </a:solidFill>
              </a:rPr>
              <a:t>EL QUIJOTE: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GÉNESIS: </a:t>
            </a: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None/>
            </a:pPr>
            <a:r>
              <a:rPr lang="es-ES" sz="2000" dirty="0" smtClean="0">
                <a:solidFill>
                  <a:srgbClr val="002060"/>
                </a:solidFill>
              </a:rPr>
              <a:t> 1º PARTE: de 1605</a:t>
            </a:r>
            <a:r>
              <a:rPr lang="es-ES" sz="2000" dirty="0" smtClean="0">
                <a:solidFill>
                  <a:srgbClr val="00B0F0"/>
                </a:solidFill>
              </a:rPr>
              <a:t>, </a:t>
            </a:r>
            <a:r>
              <a:rPr lang="es-ES" sz="2000" u="sng" dirty="0" smtClean="0">
                <a:solidFill>
                  <a:srgbClr val="00B0F0"/>
                </a:solidFill>
              </a:rPr>
              <a:t>El ingenioso hidalgo don Quijote de la Mancha</a:t>
            </a:r>
            <a:r>
              <a:rPr lang="es-ES" sz="2000" u="sng" dirty="0" smtClean="0">
                <a:solidFill>
                  <a:srgbClr val="FFFF00"/>
                </a:solidFill>
              </a:rPr>
              <a:t>.</a:t>
            </a:r>
          </a:p>
          <a:p>
            <a:pPr>
              <a:buClr>
                <a:srgbClr val="7030A0"/>
              </a:buClr>
              <a:buNone/>
            </a:pPr>
            <a:r>
              <a:rPr lang="es-ES" sz="2000" dirty="0" smtClean="0">
                <a:solidFill>
                  <a:srgbClr val="002060"/>
                </a:solidFill>
              </a:rPr>
              <a:t> 2º PARTE: de 1615, </a:t>
            </a:r>
            <a:r>
              <a:rPr lang="es-ES" sz="2000" u="sng" dirty="0" smtClean="0">
                <a:solidFill>
                  <a:srgbClr val="00B0F0"/>
                </a:solidFill>
              </a:rPr>
              <a:t>El ingenioso caballero don Quijote de la Mancha.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2060"/>
                </a:solidFill>
              </a:rPr>
              <a:t>Concebido como una novela corta.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2060"/>
                </a:solidFill>
              </a:rPr>
              <a:t>Para Menéndez Pidal el relato pudo gestarse a partir del </a:t>
            </a:r>
            <a:r>
              <a:rPr lang="es-ES" sz="2000" u="sng" dirty="0" smtClean="0">
                <a:solidFill>
                  <a:srgbClr val="00B0F0"/>
                </a:solidFill>
              </a:rPr>
              <a:t>Entremés de los romances</a:t>
            </a:r>
            <a:r>
              <a:rPr lang="es-ES" sz="2000" dirty="0" smtClean="0">
                <a:solidFill>
                  <a:srgbClr val="002060"/>
                </a:solidFill>
              </a:rPr>
              <a:t>, obra anónima en la que Bartolo pierde la cabeza de tanto leer el romancero. </a:t>
            </a:r>
            <a:r>
              <a:rPr lang="es-ES" sz="2000" u="sng" dirty="0" smtClean="0">
                <a:solidFill>
                  <a:srgbClr val="002060"/>
                </a:solidFill>
              </a:rPr>
              <a:t>  </a:t>
            </a: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2060"/>
                </a:solidFill>
              </a:rPr>
              <a:t>Objetivo de Cervantes: poner en aborrecimiento de los hombres las fingidas historias de los libros de caballerías.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ARGUMENTO: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B050"/>
                </a:solidFill>
              </a:rPr>
              <a:t>Es la historia de un pobre hombre hidalgo que pierde la cabeza por leer muchos libros de caballerías. Su locura le mueve a salir al campo con armas de caballero, siempre guiado por el amor a su dama.</a:t>
            </a:r>
          </a:p>
          <a:p>
            <a:pPr>
              <a:buClr>
                <a:srgbClr val="7030A0"/>
              </a:buClr>
              <a:buNone/>
            </a:pPr>
            <a:endParaRPr lang="es-E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quijot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119781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CONFLUENCIA CON LA NARRATIVA ANTERIOR: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Tema de la locura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Motivos novelescos( molinos de viento,…)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Amor cortés: la amada es el cúmulo de perfecciones.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CONTRADICCIONES: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El protagonista es un personaje viejo, hidalgo y pobre.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Cervantes se sirve de la realidad inmediata.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Identifica el heroísmo con la locura.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Transformación de la realidad fusionando lo real y lo ideal.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TEMAS: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C000"/>
                </a:solidFill>
              </a:rPr>
              <a:t>Caballeresco</a:t>
            </a:r>
            <a:r>
              <a:rPr lang="es-ES" sz="2000" dirty="0" smtClean="0">
                <a:solidFill>
                  <a:srgbClr val="FFFF00"/>
                </a:solidFill>
              </a:rPr>
              <a:t>: objeto de parodia.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C000"/>
                </a:solidFill>
              </a:rPr>
              <a:t>Amor</a:t>
            </a:r>
            <a:r>
              <a:rPr lang="es-ES" sz="2000" dirty="0" smtClean="0">
                <a:solidFill>
                  <a:srgbClr val="FFFF00"/>
                </a:solidFill>
              </a:rPr>
              <a:t>: relación de vasallaje y espiritualización. Adoración. 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C000"/>
                </a:solidFill>
              </a:rPr>
              <a:t>Literario</a:t>
            </a:r>
            <a:r>
              <a:rPr lang="es-ES" sz="2000" dirty="0" smtClean="0">
                <a:solidFill>
                  <a:srgbClr val="FFFF00"/>
                </a:solidFill>
              </a:rPr>
              <a:t>: crítica de autores, obras y tendencias de la época.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C000"/>
                </a:solidFill>
              </a:rPr>
              <a:t>Lucha existencial entre los ideales del hombre y la realidad.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C000"/>
                </a:solidFill>
              </a:rPr>
              <a:t>Prestigio de las armas y las letras.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C000"/>
                </a:solidFill>
              </a:rPr>
              <a:t>Humor</a:t>
            </a:r>
            <a:r>
              <a:rPr lang="es-ES" sz="2000" dirty="0" smtClean="0">
                <a:solidFill>
                  <a:srgbClr val="FFFF00"/>
                </a:solidFill>
              </a:rPr>
              <a:t>:  faceta ingeniosa o de la paródica y burlesca.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endParaRPr lang="es-E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guijot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628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ESTRUCTURA: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2060"/>
                </a:solidFill>
              </a:rPr>
              <a:t>Dos partes</a:t>
            </a: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u="sng" dirty="0" smtClean="0">
                <a:solidFill>
                  <a:srgbClr val="002060"/>
                </a:solidFill>
              </a:rPr>
              <a:t>Paralelismo  creativo</a:t>
            </a:r>
            <a:r>
              <a:rPr lang="es-ES" sz="2000" dirty="0" smtClean="0">
                <a:solidFill>
                  <a:srgbClr val="002060"/>
                </a:solidFill>
              </a:rPr>
              <a:t>: </a:t>
            </a:r>
            <a:r>
              <a:rPr lang="es-ES" sz="2000" b="1" dirty="0" smtClean="0">
                <a:solidFill>
                  <a:srgbClr val="002060"/>
                </a:solidFill>
              </a:rPr>
              <a:t>al protagonista le suceden ininterrumpidamente una serie de aventuras. Hacia la mitad, su deambular se detiene y en ambas ocurren diversos hechos de carácter literario.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b="1" dirty="0" smtClean="0">
                <a:solidFill>
                  <a:srgbClr val="002060"/>
                </a:solidFill>
              </a:rPr>
              <a:t>Diferencias: la primera parte es más espontánea y contiene diversidad de elementos. La segunda está más pensada y responde a un plan trazado. En ella, Cervantes responde a la publicación de </a:t>
            </a:r>
            <a:r>
              <a:rPr lang="es-ES" sz="2000" u="sng" dirty="0" smtClean="0">
                <a:solidFill>
                  <a:srgbClr val="FFFF00"/>
                </a:solidFill>
              </a:rPr>
              <a:t>El Quijote de Avellaneda.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endParaRPr lang="es-ES" sz="2000" u="sng" dirty="0" smtClean="0">
              <a:solidFill>
                <a:srgbClr val="FFFF0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u="sng" dirty="0" smtClean="0">
                <a:solidFill>
                  <a:srgbClr val="FFFF00"/>
                </a:solidFill>
              </a:rPr>
              <a:t>El Quijote de Avellaneda:</a:t>
            </a:r>
            <a:r>
              <a:rPr lang="es-ES" sz="2000" dirty="0" smtClean="0">
                <a:solidFill>
                  <a:srgbClr val="002060"/>
                </a:solidFill>
              </a:rPr>
              <a:t> mediocre, revela la indignación que la publicación de la primera parte de la obra cervantina había causado en el círculo de Lope de Vega.</a:t>
            </a:r>
            <a:endParaRPr lang="es-ES" sz="2000" u="sng" dirty="0" smtClean="0">
              <a:solidFill>
                <a:srgbClr val="FFFF0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endParaRPr lang="es-ES" sz="2000" u="sng" dirty="0" smtClean="0">
              <a:solidFill>
                <a:srgbClr val="FFFF00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2339752" y="1268760"/>
            <a:ext cx="216024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627784" y="141277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54 capítulos en los que se narran las dos primeras salidas.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52 capítulos y se narra la tercera salida.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quijote y sanc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08912" cy="5040560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PERSONAJES: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Don Quijote</a:t>
            </a:r>
            <a:r>
              <a:rPr lang="es-ES" sz="2000" dirty="0" smtClean="0">
                <a:solidFill>
                  <a:srgbClr val="002060"/>
                </a:solidFill>
              </a:rPr>
              <a:t>: </a:t>
            </a:r>
            <a:r>
              <a:rPr lang="es-ES" sz="2000" b="1" dirty="0" smtClean="0">
                <a:solidFill>
                  <a:srgbClr val="002060"/>
                </a:solidFill>
              </a:rPr>
              <a:t>modesto hidalgo de un pueblo manchego, Alonso Quijano,</a:t>
            </a:r>
            <a:r>
              <a:rPr lang="es-ES" b="1" dirty="0" smtClean="0"/>
              <a:t> </a:t>
            </a:r>
            <a:r>
              <a:rPr lang="es-ES" sz="2000" b="1" dirty="0" smtClean="0">
                <a:solidFill>
                  <a:srgbClr val="002060"/>
                </a:solidFill>
              </a:rPr>
              <a:t>loco debido a la lectura de libros de caballerías, decide convertirse en caballero andante.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s-ES" sz="2000" b="1" dirty="0" smtClean="0">
                <a:solidFill>
                  <a:srgbClr val="002060"/>
                </a:solidFill>
              </a:rPr>
              <a:t> Figura anacrónica, muestra buen juicio y expone opiniones precisas  sobre temas muy diversos, incluidos los literarios. 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s-ES" sz="2000" b="1" dirty="0" smtClean="0">
                <a:solidFill>
                  <a:srgbClr val="002060"/>
                </a:solidFill>
              </a:rPr>
              <a:t> Rasgo esencial: pertinaz defensa de sus ideas</a:t>
            </a:r>
            <a:r>
              <a:rPr lang="es-ES" sz="2000" dirty="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Sancho Panza</a:t>
            </a:r>
            <a:r>
              <a:rPr lang="es-ES" sz="2000" dirty="0" smtClean="0">
                <a:solidFill>
                  <a:srgbClr val="002060"/>
                </a:solidFill>
              </a:rPr>
              <a:t>: </a:t>
            </a:r>
            <a:r>
              <a:rPr lang="es-ES" sz="2000" b="1" dirty="0" smtClean="0">
                <a:solidFill>
                  <a:srgbClr val="002060"/>
                </a:solidFill>
              </a:rPr>
              <a:t>escudero de los libros de caballerías que acompaña al caballero.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s-ES" sz="2000" b="1" dirty="0" smtClean="0">
                <a:solidFill>
                  <a:srgbClr val="002060"/>
                </a:solidFill>
              </a:rPr>
              <a:t>Rasgos básicos: configurados en la tradición folclórica y literaria.</a:t>
            </a:r>
          </a:p>
          <a:p>
            <a:pPr>
              <a:buClr>
                <a:srgbClr val="7030A0"/>
              </a:buClr>
              <a:buNone/>
            </a:pPr>
            <a:endParaRPr lang="es-ES" sz="2000" b="1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None/>
            </a:pPr>
            <a:r>
              <a:rPr lang="es-ES" sz="2000" b="1" dirty="0" err="1" smtClean="0">
                <a:solidFill>
                  <a:srgbClr val="FFFF00"/>
                </a:solidFill>
              </a:rPr>
              <a:t>Quijotización</a:t>
            </a:r>
            <a:r>
              <a:rPr lang="es-ES" sz="2000" b="1" dirty="0" smtClean="0">
                <a:solidFill>
                  <a:srgbClr val="FFFF00"/>
                </a:solidFill>
              </a:rPr>
              <a:t> de Sancho y la </a:t>
            </a:r>
            <a:r>
              <a:rPr lang="es-ES" sz="2000" b="1" dirty="0" err="1" smtClean="0">
                <a:solidFill>
                  <a:srgbClr val="FFFF00"/>
                </a:solidFill>
              </a:rPr>
              <a:t>sanchificación</a:t>
            </a:r>
            <a:r>
              <a:rPr lang="es-ES" sz="2000" b="1" dirty="0" smtClean="0">
                <a:solidFill>
                  <a:srgbClr val="FFFF00"/>
                </a:solidFill>
              </a:rPr>
              <a:t> de don Quijote.</a:t>
            </a:r>
          </a:p>
          <a:p>
            <a:pPr>
              <a:buClr>
                <a:srgbClr val="7030A0"/>
              </a:buClr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El resto de los personajes se mueven entre lo real, lo fingido y lo literario e histórico.</a:t>
            </a:r>
          </a:p>
          <a:p>
            <a:pPr>
              <a:buClr>
                <a:srgbClr val="7030A0"/>
              </a:buClr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  </a:t>
            </a:r>
          </a:p>
          <a:p>
            <a:pPr>
              <a:buClr>
                <a:srgbClr val="7030A0"/>
              </a:buCl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ibro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080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6264696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INTENCIÓN Y SENTIDO:</a:t>
            </a:r>
            <a:r>
              <a:rPr lang="es-ES" sz="2000" dirty="0" smtClean="0">
                <a:solidFill>
                  <a:srgbClr val="002060"/>
                </a:solidFill>
              </a:rPr>
              <a:t> el propósito es la parodia de los libros de caballerías. En principio fue leído como una obra cómica.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2060"/>
                </a:solidFill>
              </a:rPr>
              <a:t>Desde el Romanticismo: amor a la dama, el ansia de libertad, la búsqueda de la justicia, defensa de unos ideales.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002060"/>
                </a:solidFill>
              </a:rPr>
              <a:t>Es un retrato de la sociedad de la época, ofrece el inicio del declive del poder político de España.</a:t>
            </a: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7030A0"/>
                </a:solidFill>
              </a:rPr>
              <a:t>LENGUAJE Y TÉCNICAS ESTILÍSTICAS:</a:t>
            </a:r>
            <a:r>
              <a:rPr lang="es-ES" sz="2000" dirty="0" smtClean="0">
                <a:solidFill>
                  <a:srgbClr val="002060"/>
                </a:solidFill>
              </a:rPr>
              <a:t> </a:t>
            </a:r>
            <a:r>
              <a:rPr lang="es-ES" sz="2000" b="1" dirty="0" smtClean="0">
                <a:solidFill>
                  <a:srgbClr val="00B050"/>
                </a:solidFill>
              </a:rPr>
              <a:t>sigue la norma clásica de &lt;&lt;escribo como hablo&gt;&gt; y parodia el estilo pretenciosamente culto y arcaizante de los libros de caballerías.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Estilo elevado con el habla cotidiana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Razonamientos eruditos con el uso de refranes y dichos del saber popular.</a:t>
            </a: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Rasgos</a:t>
            </a:r>
            <a:r>
              <a:rPr lang="es-ES" sz="2000" dirty="0" smtClean="0">
                <a:solidFill>
                  <a:srgbClr val="002060"/>
                </a:solidFill>
              </a:rPr>
              <a:t>: </a:t>
            </a:r>
            <a:r>
              <a:rPr lang="es-ES" sz="2000" b="1" dirty="0" smtClean="0">
                <a:solidFill>
                  <a:srgbClr val="00B050"/>
                </a:solidFill>
              </a:rPr>
              <a:t>empleo de deícticos, apóstrofe, dramatización del relato, duplicidad de narradores, inflexiones de voz, ritmos y sonoridades.</a:t>
            </a:r>
          </a:p>
          <a:p>
            <a:pPr>
              <a:buClr>
                <a:srgbClr val="7030A0"/>
              </a:buClr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FF00"/>
                </a:solidFill>
              </a:rPr>
              <a:t>Técnicas novelescas</a:t>
            </a:r>
            <a:r>
              <a:rPr lang="es-ES" sz="2000" dirty="0" smtClean="0">
                <a:solidFill>
                  <a:srgbClr val="002060"/>
                </a:solidFill>
              </a:rPr>
              <a:t>: 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s-ES" sz="2000" b="1" u="sng" dirty="0" smtClean="0">
                <a:solidFill>
                  <a:srgbClr val="7030A0"/>
                </a:solidFill>
              </a:rPr>
              <a:t>Contrapunto</a:t>
            </a:r>
            <a:r>
              <a:rPr lang="es-ES" sz="2000" b="1" dirty="0" smtClean="0">
                <a:solidFill>
                  <a:srgbClr val="00B050"/>
                </a:solidFill>
              </a:rPr>
              <a:t>: movimiento simultáneo de dos acciones .</a:t>
            </a:r>
          </a:p>
          <a:p>
            <a:pPr algn="just">
              <a:buClr>
                <a:srgbClr val="7030A0"/>
              </a:buClr>
              <a:buNone/>
            </a:pPr>
            <a:endParaRPr lang="es-ES" sz="2000" b="1" dirty="0" smtClean="0">
              <a:solidFill>
                <a:srgbClr val="00B050"/>
              </a:solidFill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s-ES" sz="2000" b="1" u="sng" dirty="0" smtClean="0">
                <a:solidFill>
                  <a:srgbClr val="7030A0"/>
                </a:solidFill>
              </a:rPr>
              <a:t>Perspectivismo</a:t>
            </a:r>
            <a:r>
              <a:rPr lang="es-ES" sz="2000" b="1" dirty="0" smtClean="0">
                <a:solidFill>
                  <a:srgbClr val="00B050"/>
                </a:solidFill>
              </a:rPr>
              <a:t>: interferencia de puntos de vista de varios personajes que ofrecen distintas impresiones. </a:t>
            </a:r>
          </a:p>
          <a:p>
            <a:pPr algn="just">
              <a:buClr>
                <a:srgbClr val="7030A0"/>
              </a:buClr>
              <a:buNone/>
            </a:pPr>
            <a:endParaRPr lang="es-ES" sz="2000" b="1" dirty="0" smtClean="0">
              <a:solidFill>
                <a:srgbClr val="00B050"/>
              </a:solidFill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s-ES" sz="2000" b="1" u="sng" dirty="0" err="1" smtClean="0">
                <a:solidFill>
                  <a:srgbClr val="7030A0"/>
                </a:solidFill>
              </a:rPr>
              <a:t>Metanovela</a:t>
            </a:r>
            <a:r>
              <a:rPr lang="es-ES" sz="2000" b="1" u="sng" dirty="0" smtClean="0">
                <a:solidFill>
                  <a:srgbClr val="00B050"/>
                </a:solidFill>
              </a:rPr>
              <a:t>:</a:t>
            </a:r>
            <a:r>
              <a:rPr lang="es-ES" sz="2000" b="1" dirty="0" smtClean="0">
                <a:solidFill>
                  <a:srgbClr val="00B050"/>
                </a:solidFill>
              </a:rPr>
              <a:t> muestra las dificultades que su elaboración ha planteado.</a:t>
            </a:r>
          </a:p>
          <a:p>
            <a:pPr algn="just">
              <a:buClr>
                <a:srgbClr val="7030A0"/>
              </a:buClr>
              <a:buNone/>
            </a:pPr>
            <a:endParaRPr lang="es-ES" sz="2000" b="1" dirty="0" smtClean="0">
              <a:solidFill>
                <a:srgbClr val="00B050"/>
              </a:solidFill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s-ES" sz="2000" b="1" u="sng" dirty="0" smtClean="0">
                <a:solidFill>
                  <a:srgbClr val="7030A0"/>
                </a:solidFill>
              </a:rPr>
              <a:t>Intertextualidad</a:t>
            </a:r>
            <a:r>
              <a:rPr lang="es-ES" sz="2000" b="1" u="sng" dirty="0" smtClean="0">
                <a:solidFill>
                  <a:srgbClr val="00B050"/>
                </a:solidFill>
              </a:rPr>
              <a:t>:</a:t>
            </a:r>
            <a:r>
              <a:rPr lang="es-ES" sz="2000" b="1" dirty="0" smtClean="0">
                <a:solidFill>
                  <a:srgbClr val="00B050"/>
                </a:solidFill>
              </a:rPr>
              <a:t> comparación con otros textos literarios que facilita la parodia y la crítica o el análisis de la obra.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178</TotalTime>
  <Words>1167</Words>
  <Application>Microsoft Office PowerPoint</Application>
  <PresentationFormat>Presentación en pantalla (4:3)</PresentationFormat>
  <Paragraphs>120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Fundición</vt:lpstr>
      <vt:lpstr>EL RENACIMIENTO:  MIGUEL DE CERVANTES. </vt:lpstr>
      <vt:lpstr>BIOGRAFÍA:</vt:lpstr>
      <vt:lpstr>LAS NOVELAS:</vt:lpstr>
      <vt:lpstr>Diapositiva 4</vt:lpstr>
      <vt:lpstr>EL QUIJOTE: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</dc:creator>
  <cp:lastModifiedBy>lenovo</cp:lastModifiedBy>
  <cp:revision>25</cp:revision>
  <dcterms:created xsi:type="dcterms:W3CDTF">2012-04-20T16:14:19Z</dcterms:created>
  <dcterms:modified xsi:type="dcterms:W3CDTF">2012-04-22T14:00:24Z</dcterms:modified>
</cp:coreProperties>
</file>