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60" r:id="rId6"/>
    <p:sldId id="262" r:id="rId7"/>
    <p:sldId id="263" r:id="rId8"/>
    <p:sldId id="261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59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5D3D2-D33A-4D6C-BB3C-60BE20589E42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B172-E0DD-4AA7-8AF2-070CB980D5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24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BB172-E0DD-4AA7-8AF2-070CB980D527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44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6BC24C-3336-40F6-9808-F27933EE0F56}" type="datetimeFigureOut">
              <a:rPr lang="es-ES" smtClean="0"/>
              <a:t>25/04/2012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853D3B0-A2B5-4C19-8AB2-D16C252D628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png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11" Type="http://schemas.openxmlformats.org/officeDocument/2006/relationships/image" Target="../media/image29.jpg"/><Relationship Id="rId5" Type="http://schemas.openxmlformats.org/officeDocument/2006/relationships/image" Target="../media/image23.png"/><Relationship Id="rId10" Type="http://schemas.openxmlformats.org/officeDocument/2006/relationships/image" Target="../media/image28.jpg"/><Relationship Id="rId4" Type="http://schemas.openxmlformats.org/officeDocument/2006/relationships/image" Target="../media/image22.png"/><Relationship Id="rId9" Type="http://schemas.openxmlformats.org/officeDocument/2006/relationships/image" Target="../media/image2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La poesía del Barroco</a:t>
            </a:r>
            <a:endParaRPr lang="es-ES" sz="54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Century Gothic" pitchFamily="34" charset="0"/>
              </a:rPr>
              <a:t>María</a:t>
            </a:r>
            <a:r>
              <a:rPr lang="es-ES" dirty="0" smtClean="0"/>
              <a:t> </a:t>
            </a:r>
            <a:r>
              <a:rPr lang="es-ES" dirty="0" smtClean="0">
                <a:latin typeface="Century Gothic" pitchFamily="34" charset="0"/>
              </a:rPr>
              <a:t>Luengo García.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6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23528" y="1886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BIOGRAFÍA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23728" y="1124744"/>
            <a:ext cx="50441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Luis de Góngora y </a:t>
            </a:r>
            <a:r>
              <a:rPr lang="es-ES" dirty="0" err="1" smtClean="0">
                <a:latin typeface="Century Gothic" pitchFamily="34" charset="0"/>
              </a:rPr>
              <a:t>Argote</a:t>
            </a:r>
            <a:r>
              <a:rPr lang="es-ES" dirty="0" smtClean="0">
                <a:latin typeface="Century Gothic" pitchFamily="34" charset="0"/>
              </a:rPr>
              <a:t> (1561-1627)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Nació en Córdoba en el seno de una familia de bienes.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Estudió derecho en Salamanca y aprendió idiomas.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Su vida transcurrió en la corte como capellán. </a:t>
            </a:r>
          </a:p>
          <a:p>
            <a:r>
              <a:rPr lang="es-ES" dirty="0">
                <a:latin typeface="Century Gothic" pitchFamily="34" charset="0"/>
              </a:rPr>
              <a:t> </a:t>
            </a:r>
            <a:r>
              <a:rPr lang="es-ES" dirty="0" smtClean="0">
                <a:latin typeface="Century Gothic" pitchFamily="34" charset="0"/>
              </a:rPr>
              <a:t>         Donde estuvo en contacto con                         los círculos literarios.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No ha dejado ningún escrito en prosa, salvo 124 cartas.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dirty="0" smtClean="0">
                <a:latin typeface="Century Gothic" pitchFamily="34" charset="0"/>
              </a:rPr>
              <a:t>No publicó en vida casi ninguna de sus obras poéticas. </a:t>
            </a:r>
          </a:p>
          <a:p>
            <a:endParaRPr lang="es-ES" dirty="0" smtClean="0"/>
          </a:p>
          <a:p>
            <a:pPr marL="285750" indent="-285750">
              <a:buFont typeface="Wingdings" pitchFamily="2" charset="2"/>
              <a:buChar char="q"/>
            </a:pPr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2339752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2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45428" y="258558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GÓNGORA CLARO          metros cortos, de tipo popular y tradicional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504" y="3175902"/>
            <a:ext cx="10008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ESTILO: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415200" y="3477699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GÓNGORA OSCURO         culta o culterana, </a:t>
            </a:r>
            <a:r>
              <a:rPr lang="es-ES" dirty="0" smtClean="0">
                <a:solidFill>
                  <a:schemeClr val="accent2"/>
                </a:solidFill>
              </a:rPr>
              <a:t>DESTACAN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32132" y="3036388"/>
            <a:ext cx="17281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/>
              <a:t>Sonetos</a:t>
            </a:r>
          </a:p>
          <a:p>
            <a:endParaRPr lang="es-ES" sz="1400" dirty="0" smtClean="0"/>
          </a:p>
          <a:p>
            <a:r>
              <a:rPr lang="es-ES" sz="1400" i="1" dirty="0" smtClean="0"/>
              <a:t>Fábula</a:t>
            </a:r>
            <a:r>
              <a:rPr lang="es-ES" sz="1400" dirty="0" smtClean="0"/>
              <a:t> de Polifemo y Galatea</a:t>
            </a:r>
          </a:p>
          <a:p>
            <a:endParaRPr lang="es-ES" sz="1400" dirty="0" smtClean="0"/>
          </a:p>
          <a:p>
            <a:r>
              <a:rPr lang="es-ES" sz="1400" dirty="0" smtClean="0"/>
              <a:t>Soledades</a:t>
            </a:r>
          </a:p>
          <a:p>
            <a:endParaRPr lang="es-ES" sz="1400" dirty="0"/>
          </a:p>
        </p:txBody>
      </p:sp>
      <p:sp>
        <p:nvSpPr>
          <p:cNvPr id="10" name="9 Abrir llave"/>
          <p:cNvSpPr/>
          <p:nvPr/>
        </p:nvSpPr>
        <p:spPr>
          <a:xfrm>
            <a:off x="1259632" y="2618458"/>
            <a:ext cx="144016" cy="15609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3259574" y="2706255"/>
            <a:ext cx="432048" cy="77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056" y="3571630"/>
            <a:ext cx="46355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13 Conector recto de flecha"/>
          <p:cNvCxnSpPr/>
          <p:nvPr/>
        </p:nvCxnSpPr>
        <p:spPr>
          <a:xfrm flipV="1">
            <a:off x="6705319" y="3231914"/>
            <a:ext cx="226813" cy="412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705319" y="36354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6705319" y="3635468"/>
            <a:ext cx="216024" cy="604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28544" y="1124744"/>
            <a:ext cx="791362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Su expresión poética puede definirse como: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latin typeface="Century Gothic" pitchFamily="34" charset="0"/>
              </a:rPr>
              <a:t>Conjunción de la exuberancia ornamental y sensorial con la complejidad conceptista.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62423" y="194737"/>
            <a:ext cx="17354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OBRA</a:t>
            </a:r>
            <a:endParaRPr lang="es-E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3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LOS SONETOS</a:t>
            </a:r>
            <a:endParaRPr lang="es-ES" sz="4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26876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TEMÁTICA: </a:t>
            </a:r>
            <a:r>
              <a:rPr lang="es-ES" dirty="0" smtClean="0">
                <a:latin typeface="Century Gothic" pitchFamily="34" charset="0"/>
              </a:rPr>
              <a:t>muy variada desde lo jocoso, burlesco y sátiro hasta lo sacro y ascético, pasando por lo amoroso de carácter petrarquista. </a:t>
            </a:r>
            <a:endParaRPr lang="es-ES" dirty="0">
              <a:latin typeface="Century Gothic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2566517"/>
            <a:ext cx="3178713" cy="352622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95736" y="254539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EJEMPLO DE SONETO</a:t>
            </a: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427984" y="273005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52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Fabula de </a:t>
            </a:r>
            <a:r>
              <a:rPr lang="es-ES" sz="32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polifemo</a:t>
            </a:r>
            <a:r>
              <a:rPr lang="es-ES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 y </a:t>
            </a:r>
            <a:r>
              <a:rPr lang="es-ES" sz="32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galatea</a:t>
            </a:r>
            <a:endParaRPr lang="es-ES" sz="32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126876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Poema escrito en octavas reales.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Uno de los textos capitales del Barroco.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Recrea un asunto mitológico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9532" y="2420888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/>
                </a:solidFill>
              </a:rPr>
              <a:t>ASUNTO:</a:t>
            </a:r>
          </a:p>
          <a:p>
            <a:r>
              <a:rPr lang="es-ES" dirty="0" smtClean="0"/>
              <a:t>Recrea el amor del cíclope Polifemo hacia la ninfa Galatea: Polifemo desdeñado y celoso, sepultó bajo un peñasco a </a:t>
            </a:r>
            <a:r>
              <a:rPr lang="es-ES" dirty="0" err="1" smtClean="0"/>
              <a:t>Acis</a:t>
            </a:r>
            <a:r>
              <a:rPr lang="es-ES" dirty="0" smtClean="0"/>
              <a:t>, amante de Galatea; la ninfa invocó a los dioses y estos convirtieron a su amado en un arroyo.</a:t>
            </a:r>
          </a:p>
          <a:p>
            <a:endParaRPr lang="es-ES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662" y="2454850"/>
            <a:ext cx="2533650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337637"/>
            <a:ext cx="2295525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537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3552" y="188640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SOLEDADES</a:t>
            </a:r>
            <a:endParaRPr lang="es-ES" sz="4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991761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Es la culminación del estilo culterano.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Su posible carácter narrativo queda oculto bajo una exuberante ornamentación poética.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Obra inacabada      El proyecto contaba de cuatro partes</a:t>
            </a:r>
          </a:p>
          <a:p>
            <a:r>
              <a:rPr lang="es-ES" dirty="0">
                <a:latin typeface="Century Gothic" pitchFamily="34" charset="0"/>
              </a:rPr>
              <a:t>	</a:t>
            </a:r>
            <a:r>
              <a:rPr lang="es-ES" dirty="0" smtClean="0">
                <a:latin typeface="Century Gothic" pitchFamily="34" charset="0"/>
              </a:rPr>
              <a:t>	            Solo se escribieron dos.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dirty="0" smtClean="0">
                <a:latin typeface="Century Gothic" pitchFamily="34" charset="0"/>
              </a:rPr>
              <a:t>El argumento es solo un pretexto para expresas las facultades para idealizar la naturaleza. </a:t>
            </a:r>
          </a:p>
          <a:p>
            <a:endParaRPr lang="es-ES" dirty="0" smtClean="0">
              <a:latin typeface="Century Gothic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3059832" y="1900428"/>
            <a:ext cx="0" cy="490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059832" y="22768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39552" y="3312025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PRMERA SOLEDAD:</a:t>
            </a:r>
          </a:p>
          <a:p>
            <a:r>
              <a:rPr lang="es-ES" dirty="0" smtClean="0">
                <a:latin typeface="Century Gothic" pitchFamily="34" charset="0"/>
              </a:rPr>
              <a:t>Narra la llegada de un náufrago a la tierra, recogido por unos cabreros y después de encontrarse con unos serranos asiste a unas bodas.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220072" y="3312451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SEGUNDA SOLEDAD:</a:t>
            </a:r>
          </a:p>
          <a:p>
            <a:r>
              <a:rPr lang="es-ES" dirty="0" smtClean="0">
                <a:latin typeface="Century Gothic" pitchFamily="34" charset="0"/>
              </a:rPr>
              <a:t>Se une a uso pescadores, a quienes relata sus amores y los desdenes de su amada, y presencia las faenas de la pesca. </a:t>
            </a:r>
            <a:endParaRPr lang="es-ES" dirty="0">
              <a:latin typeface="Century Gothic" pitchFamily="34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flipH="1">
            <a:off x="2771800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59536"/>
            <a:ext cx="1387785" cy="2206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36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58" y="1789163"/>
            <a:ext cx="1755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140" y="565370"/>
            <a:ext cx="1755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7" y="2554922"/>
            <a:ext cx="2195513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51619" y="37461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lgerian" pitchFamily="82" charset="0"/>
              </a:rPr>
              <a:t>ADMIRANTES Y SEGUIDORES DE GÓNGORA:</a:t>
            </a:r>
            <a:endParaRPr lang="es-E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563888" y="703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GÓNGORA.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29788" y="1789163"/>
            <a:ext cx="1656184" cy="6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Conde de Villamediana</a:t>
            </a:r>
            <a:endParaRPr lang="es-E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10366"/>
            <a:ext cx="1755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21969"/>
            <a:ext cx="1755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09" y="1821969"/>
            <a:ext cx="17557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686000" y="1827541"/>
            <a:ext cx="1755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Pedro Soto de Rojas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824702" y="182196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Juan de Jáuregui 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092281" y="182196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Pedro de Espinosa</a:t>
            </a:r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1176925" y="1479070"/>
            <a:ext cx="0" cy="31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1032" idx="0"/>
          </p:cNvCxnSpPr>
          <p:nvPr/>
        </p:nvCxnSpPr>
        <p:spPr>
          <a:xfrm flipV="1">
            <a:off x="3562797" y="1484784"/>
            <a:ext cx="1090" cy="33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1031" idx="0"/>
          </p:cNvCxnSpPr>
          <p:nvPr/>
        </p:nvCxnSpPr>
        <p:spPr>
          <a:xfrm flipH="1" flipV="1">
            <a:off x="5737919" y="1484784"/>
            <a:ext cx="1" cy="33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1030" idx="0"/>
          </p:cNvCxnSpPr>
          <p:nvPr/>
        </p:nvCxnSpPr>
        <p:spPr>
          <a:xfrm flipH="1" flipV="1">
            <a:off x="7970167" y="1484784"/>
            <a:ext cx="1" cy="325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187624" y="1484784"/>
            <a:ext cx="6782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1023 Conector recto"/>
          <p:cNvCxnSpPr/>
          <p:nvPr/>
        </p:nvCxnSpPr>
        <p:spPr>
          <a:xfrm flipV="1">
            <a:off x="4391979" y="1211483"/>
            <a:ext cx="1" cy="273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375" y="2670728"/>
            <a:ext cx="2195513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897" y="2649210"/>
            <a:ext cx="2195513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363" y="2670728"/>
            <a:ext cx="2195513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1" name="1040 CuadroTexto"/>
          <p:cNvSpPr txBox="1"/>
          <p:nvPr/>
        </p:nvSpPr>
        <p:spPr>
          <a:xfrm>
            <a:off x="2891072" y="2960555"/>
            <a:ext cx="1224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i="1" dirty="0" smtClean="0"/>
              <a:t>Paraíso cerrado para muchos, jardines abiertos para pocos.</a:t>
            </a:r>
            <a:endParaRPr lang="es-ES" sz="1400" i="1" dirty="0"/>
          </a:p>
        </p:txBody>
      </p:sp>
      <p:sp>
        <p:nvSpPr>
          <p:cNvPr id="1034" name="1033 CuadroTexto"/>
          <p:cNvSpPr txBox="1"/>
          <p:nvPr/>
        </p:nvSpPr>
        <p:spPr>
          <a:xfrm>
            <a:off x="413538" y="2829362"/>
            <a:ext cx="15481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i="1" dirty="0" smtClean="0"/>
              <a:t>Fábula de Faetón.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1600" i="1" dirty="0" smtClean="0"/>
              <a:t>Fábula de Apolo y Dafne.</a:t>
            </a:r>
          </a:p>
          <a:p>
            <a:endParaRPr lang="es-ES" dirty="0"/>
          </a:p>
        </p:txBody>
      </p:sp>
      <p:sp>
        <p:nvSpPr>
          <p:cNvPr id="1042" name="1041 CuadroTexto"/>
          <p:cNvSpPr txBox="1"/>
          <p:nvPr/>
        </p:nvSpPr>
        <p:spPr>
          <a:xfrm>
            <a:off x="5072238" y="3461756"/>
            <a:ext cx="140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i="1" dirty="0" smtClean="0"/>
              <a:t>Orfeo</a:t>
            </a:r>
            <a:endParaRPr lang="es-ES" i="1" dirty="0"/>
          </a:p>
        </p:txBody>
      </p:sp>
      <p:sp>
        <p:nvSpPr>
          <p:cNvPr id="1043" name="1042 CuadroTexto"/>
          <p:cNvSpPr txBox="1"/>
          <p:nvPr/>
        </p:nvSpPr>
        <p:spPr>
          <a:xfrm>
            <a:off x="7253718" y="3323256"/>
            <a:ext cx="144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i="1" dirty="0" smtClean="0"/>
              <a:t>Fábula de Genil</a:t>
            </a:r>
            <a:endParaRPr lang="es-ES" i="1" dirty="0"/>
          </a:p>
        </p:txBody>
      </p:sp>
      <p:pic>
        <p:nvPicPr>
          <p:cNvPr id="1052" name="105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755">
            <a:off x="7536461" y="4231491"/>
            <a:ext cx="1098670" cy="16695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53" name="1052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214" y="4770307"/>
            <a:ext cx="1437484" cy="17355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54" name="1053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7198">
            <a:off x="4939703" y="4666838"/>
            <a:ext cx="1755714" cy="16910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56" name="1055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7458">
            <a:off x="1287991" y="4613584"/>
            <a:ext cx="1195962" cy="1758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57" name="1056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9834">
            <a:off x="3052391" y="4703058"/>
            <a:ext cx="1020812" cy="1547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5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041" grpId="0"/>
      <p:bldP spid="1034" grpId="0"/>
      <p:bldP spid="10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00659" y="2967335"/>
            <a:ext cx="25426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FIN. </a:t>
            </a:r>
            <a:endParaRPr lang="es-E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332657"/>
            <a:ext cx="8229600" cy="1368152"/>
          </a:xfrm>
        </p:spPr>
        <p:txBody>
          <a:bodyPr>
            <a:normAutofit lnSpcReduction="10000"/>
          </a:bodyPr>
          <a:lstStyle/>
          <a:p>
            <a:r>
              <a:rPr lang="es-ES" b="0" dirty="0" smtClean="0">
                <a:latin typeface="Century Gothic" pitchFamily="34" charset="0"/>
              </a:rPr>
              <a:t>	</a:t>
            </a:r>
            <a:r>
              <a:rPr lang="es-ES" sz="2000" b="0" dirty="0" smtClean="0">
                <a:latin typeface="Century Gothic" pitchFamily="34" charset="0"/>
              </a:rPr>
              <a:t>Culterana o conceptista, la poesía del Barroco alcanzó unas cimas difícilmente igualadas en la historia de la poesía española.</a:t>
            </a:r>
          </a:p>
          <a:p>
            <a:r>
              <a:rPr lang="es-ES" sz="2000" b="0" dirty="0">
                <a:latin typeface="Century Gothic" pitchFamily="34" charset="0"/>
              </a:rPr>
              <a:t>	</a:t>
            </a:r>
            <a:r>
              <a:rPr lang="es-ES" sz="2000" b="0" dirty="0" smtClean="0">
                <a:latin typeface="Century Gothic" pitchFamily="34" charset="0"/>
              </a:rPr>
              <a:t> 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41" y="3356440"/>
            <a:ext cx="1905000" cy="2390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356440"/>
            <a:ext cx="1857375" cy="2428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92" y="3356440"/>
            <a:ext cx="1667566" cy="2385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Rectángulo"/>
          <p:cNvSpPr/>
          <p:nvPr/>
        </p:nvSpPr>
        <p:spPr>
          <a:xfrm>
            <a:off x="2334460" y="1700808"/>
            <a:ext cx="4469788" cy="5040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</a:t>
            </a:r>
            <a:r>
              <a:rPr lang="es-ES" dirty="0"/>
              <a:t>representantes de esta poesía son:</a:t>
            </a:r>
          </a:p>
        </p:txBody>
      </p:sp>
      <p:cxnSp>
        <p:nvCxnSpPr>
          <p:cNvPr id="8" name="7 Conector recto de flecha"/>
          <p:cNvCxnSpPr>
            <a:stCxn id="6" idx="2"/>
          </p:cNvCxnSpPr>
          <p:nvPr/>
        </p:nvCxnSpPr>
        <p:spPr>
          <a:xfrm flipH="1">
            <a:off x="1716041" y="2204864"/>
            <a:ext cx="2853313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6" idx="2"/>
          </p:cNvCxnSpPr>
          <p:nvPr/>
        </p:nvCxnSpPr>
        <p:spPr>
          <a:xfrm>
            <a:off x="4569354" y="220486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2"/>
          </p:cNvCxnSpPr>
          <p:nvPr/>
        </p:nvCxnSpPr>
        <p:spPr>
          <a:xfrm>
            <a:off x="4569354" y="2204864"/>
            <a:ext cx="2986821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9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937" y="119675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a) </a:t>
            </a:r>
            <a:r>
              <a:rPr lang="es-ES" dirty="0" smtClean="0">
                <a:latin typeface="Century Gothic" pitchFamily="34" charset="0"/>
              </a:rPr>
              <a:t>Los grandes temas del renacimiento:</a:t>
            </a:r>
          </a:p>
          <a:p>
            <a:r>
              <a:rPr lang="es-ES" dirty="0" smtClean="0">
                <a:latin typeface="Century Gothic" pitchFamily="34" charset="0"/>
              </a:rPr>
              <a:t>	</a:t>
            </a:r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- </a:t>
            </a:r>
            <a:r>
              <a:rPr lang="es-ES" dirty="0" smtClean="0">
                <a:latin typeface="Century Gothic" pitchFamily="34" charset="0"/>
              </a:rPr>
              <a:t>Amor</a:t>
            </a:r>
          </a:p>
          <a:p>
            <a:r>
              <a:rPr lang="es-ES" dirty="0">
                <a:latin typeface="Century Gothic" pitchFamily="34" charset="0"/>
              </a:rPr>
              <a:t>	</a:t>
            </a:r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-</a:t>
            </a:r>
            <a:r>
              <a:rPr lang="es-ES" dirty="0" smtClean="0">
                <a:latin typeface="Century Gothic" pitchFamily="34" charset="0"/>
              </a:rPr>
              <a:t> Naturaleza</a:t>
            </a:r>
          </a:p>
          <a:p>
            <a:r>
              <a:rPr lang="es-ES" dirty="0">
                <a:latin typeface="Century Gothic" pitchFamily="34" charset="0"/>
              </a:rPr>
              <a:t>	</a:t>
            </a:r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-</a:t>
            </a:r>
            <a:r>
              <a:rPr lang="es-ES" dirty="0" smtClean="0">
                <a:latin typeface="Century Gothic" pitchFamily="34" charset="0"/>
              </a:rPr>
              <a:t> Mitología</a:t>
            </a:r>
          </a:p>
          <a:p>
            <a:endParaRPr lang="es-ES" dirty="0" smtClean="0">
              <a:latin typeface="Century Gothic" pitchFamily="34" charset="0"/>
            </a:endParaRPr>
          </a:p>
          <a:p>
            <a:endParaRPr lang="es-ES" dirty="0">
              <a:latin typeface="Century Gothic" pitchFamily="34" charset="0"/>
            </a:endParaRPr>
          </a:p>
          <a:p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b)</a:t>
            </a:r>
            <a:r>
              <a:rPr lang="es-ES" dirty="0" smtClean="0">
                <a:latin typeface="Century Gothic" pitchFamily="34" charset="0"/>
              </a:rPr>
              <a:t>Los temas moralizantes:</a:t>
            </a:r>
          </a:p>
          <a:p>
            <a:r>
              <a:rPr lang="es-ES" dirty="0" smtClean="0">
                <a:latin typeface="Century Gothic" pitchFamily="34" charset="0"/>
              </a:rPr>
              <a:t>	</a:t>
            </a:r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-</a:t>
            </a:r>
            <a:r>
              <a:rPr lang="es-ES" dirty="0" smtClean="0">
                <a:latin typeface="Century Gothic" pitchFamily="34" charset="0"/>
              </a:rPr>
              <a:t>Reflexionan sobra la brevedad de la vida y la fugacidad de 	las cosas terrenales.</a:t>
            </a:r>
          </a:p>
          <a:p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	</a:t>
            </a:r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-</a:t>
            </a:r>
            <a:r>
              <a:rPr lang="es-ES" dirty="0" smtClean="0">
                <a:latin typeface="Century Gothic" pitchFamily="34" charset="0"/>
              </a:rPr>
              <a:t>Contemplan la existencia de forma alegórica como sueño, 	engaño y falsedad.</a:t>
            </a:r>
          </a:p>
          <a:p>
            <a:endParaRPr lang="es-ES" dirty="0">
              <a:latin typeface="Century Gothic" pitchFamily="34" charset="0"/>
            </a:endParaRP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626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TEMAS:</a:t>
            </a:r>
            <a:endParaRPr lang="es-E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89" y="692696"/>
            <a:ext cx="2207611" cy="2207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81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2"/>
                </a:solidFill>
                <a:latin typeface="Century Gothic" pitchFamily="34" charset="0"/>
              </a:rPr>
              <a:t>EVOLUCIÓN de los temas renacentistas:</a:t>
            </a:r>
            <a:endParaRPr lang="es-ES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112568"/>
          </a:xfrm>
        </p:spPr>
        <p:txBody>
          <a:bodyPr>
            <a:noAutofit/>
          </a:bodyPr>
          <a:lstStyle/>
          <a:p>
            <a:r>
              <a:rPr lang="es-ES" sz="1800" dirty="0" smtClean="0">
                <a:latin typeface="Century Gothic" pitchFamily="34" charset="0"/>
              </a:rPr>
              <a:t>AMOR:</a:t>
            </a:r>
          </a:p>
          <a:p>
            <a:pPr>
              <a:buFont typeface="Courier New" pitchFamily="49" charset="0"/>
              <a:buChar char="o"/>
            </a:pPr>
            <a:r>
              <a:rPr lang="es-ES" sz="1800" b="0" dirty="0" smtClean="0">
                <a:latin typeface="Century Gothic" pitchFamily="34" charset="0"/>
              </a:rPr>
              <a:t>Adquirió un sentido </a:t>
            </a:r>
            <a:r>
              <a:rPr lang="es-ES" sz="1800" dirty="0" smtClean="0">
                <a:latin typeface="Century Gothic" pitchFamily="34" charset="0"/>
              </a:rPr>
              <a:t>transcendente.</a:t>
            </a:r>
          </a:p>
          <a:p>
            <a:pPr>
              <a:buFont typeface="Courier New" pitchFamily="49" charset="0"/>
              <a:buChar char="o"/>
            </a:pPr>
            <a:r>
              <a:rPr lang="es-ES" sz="1800" b="0" dirty="0" smtClean="0">
                <a:latin typeface="Century Gothic" pitchFamily="34" charset="0"/>
              </a:rPr>
              <a:t>Conservó la visión cortesana de la amada enemiga y las imágenes petrarquistas de “luz, llama, ardor,…”</a:t>
            </a:r>
          </a:p>
          <a:p>
            <a:pPr>
              <a:buFont typeface="Courier New" pitchFamily="49" charset="0"/>
              <a:buChar char="o"/>
            </a:pPr>
            <a:r>
              <a:rPr lang="es-ES" sz="1800" b="0" dirty="0" smtClean="0">
                <a:latin typeface="Century Gothic" pitchFamily="34" charset="0"/>
              </a:rPr>
              <a:t>El amor como un sentimiento eterno.</a:t>
            </a:r>
          </a:p>
          <a:p>
            <a:pPr marL="0" indent="0"/>
            <a:endParaRPr lang="es-ES" sz="1800" b="0" dirty="0" smtClean="0">
              <a:latin typeface="Century Gothic" pitchFamily="34" charset="0"/>
            </a:endParaRPr>
          </a:p>
          <a:p>
            <a:pPr marL="0" indent="0"/>
            <a:r>
              <a:rPr lang="es-ES" sz="1800" dirty="0" smtClean="0">
                <a:latin typeface="Century Gothic" pitchFamily="34" charset="0"/>
              </a:rPr>
              <a:t>NATURALEZA: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" sz="1800" b="0" dirty="0" smtClean="0">
                <a:latin typeface="Century Gothic" pitchFamily="34" charset="0"/>
              </a:rPr>
              <a:t>Se transformó en objeto </a:t>
            </a:r>
            <a:r>
              <a:rPr lang="es-ES" sz="1800" dirty="0" smtClean="0">
                <a:latin typeface="Century Gothic" pitchFamily="34" charset="0"/>
              </a:rPr>
              <a:t>moralizador </a:t>
            </a:r>
            <a:r>
              <a:rPr lang="es-ES" sz="1800" b="0" dirty="0" smtClean="0">
                <a:latin typeface="Century Gothic" pitchFamily="34" charset="0"/>
              </a:rPr>
              <a:t>         la pérdida de la belleza simboliza la fugacidad de la condición humana. </a:t>
            </a:r>
          </a:p>
          <a:p>
            <a:pPr marL="0" indent="0"/>
            <a:endParaRPr lang="es-ES" sz="1800" b="0" dirty="0" smtClean="0">
              <a:latin typeface="Century Gothic" pitchFamily="34" charset="0"/>
            </a:endParaRPr>
          </a:p>
          <a:p>
            <a:pPr marL="0" indent="0"/>
            <a:r>
              <a:rPr lang="es-ES" sz="1800" dirty="0" smtClean="0">
                <a:latin typeface="Century Gothic" pitchFamily="34" charset="0"/>
              </a:rPr>
              <a:t>MITOLOGÍA: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s-ES" sz="1800" b="0" dirty="0" smtClean="0">
                <a:latin typeface="Century Gothic" pitchFamily="34" charset="0"/>
              </a:rPr>
              <a:t>Dos sentidos:</a:t>
            </a:r>
          </a:p>
          <a:p>
            <a:pPr marL="0" indent="0"/>
            <a:r>
              <a:rPr lang="es-ES" sz="1800" b="0" dirty="0" smtClean="0">
                <a:latin typeface="Century Gothic" pitchFamily="34" charset="0"/>
              </a:rPr>
              <a:t> 	- Asunto noble que podía convertirse en belleza.</a:t>
            </a:r>
          </a:p>
          <a:p>
            <a:pPr marL="0" indent="0"/>
            <a:r>
              <a:rPr lang="es-ES" sz="1800" b="0" dirty="0">
                <a:latin typeface="Century Gothic" pitchFamily="34" charset="0"/>
              </a:rPr>
              <a:t>	</a:t>
            </a:r>
            <a:r>
              <a:rPr lang="es-ES" sz="1800" b="0" dirty="0" smtClean="0">
                <a:latin typeface="Century Gothic" pitchFamily="34" charset="0"/>
              </a:rPr>
              <a:t>-Juego retórico que por contradicción podía convertirse en 	parodia.</a:t>
            </a:r>
          </a:p>
          <a:p>
            <a:pPr marL="0" indent="0"/>
            <a:endParaRPr lang="es-ES" sz="1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800" dirty="0" smtClean="0">
              <a:latin typeface="Century Gothic" pitchFamily="34" charset="0"/>
            </a:endParaRPr>
          </a:p>
          <a:p>
            <a:endParaRPr lang="es-ES" sz="1800" dirty="0">
              <a:latin typeface="Century Gothic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4806496" y="3693337"/>
            <a:ext cx="360040" cy="14401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0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0648"/>
            <a:ext cx="65527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accent2"/>
                </a:solidFill>
                <a:latin typeface="Century Gothic" pitchFamily="34" charset="0"/>
              </a:rPr>
              <a:t>Los temas del Barroco fueron fruto de la DESILISIÓN y el PESIMISMO:</a:t>
            </a:r>
          </a:p>
          <a:p>
            <a:endParaRPr lang="es-ES" dirty="0">
              <a:latin typeface="Century Gothic" pitchFamily="34" charset="0"/>
            </a:endParaRPr>
          </a:p>
          <a:p>
            <a:r>
              <a:rPr lang="es-ES" dirty="0" smtClean="0">
                <a:solidFill>
                  <a:schemeClr val="accent3"/>
                </a:solidFill>
                <a:latin typeface="Century Gothic" pitchFamily="34" charset="0"/>
              </a:rPr>
              <a:t>A)</a:t>
            </a:r>
            <a:r>
              <a:rPr lang="es-ES" dirty="0" smtClean="0">
                <a:latin typeface="Century Gothic" pitchFamily="34" charset="0"/>
              </a:rPr>
              <a:t>El tiempo y su fugacidad, la brevedad de la vida y la presencia de la muerte fueron eficaces motores creativos y encontraron en el reloj, las ruinas y en el carpe diem sus símbolos más precisos.</a:t>
            </a:r>
          </a:p>
          <a:p>
            <a:endParaRPr lang="es-ES" dirty="0">
              <a:latin typeface="Century Gothic" pitchFamily="34" charset="0"/>
            </a:endParaRPr>
          </a:p>
          <a:p>
            <a:r>
              <a:rPr lang="es-ES" dirty="0" smtClean="0">
                <a:solidFill>
                  <a:schemeClr val="accent3"/>
                </a:solidFill>
                <a:latin typeface="Century Gothic" pitchFamily="34" charset="0"/>
              </a:rPr>
              <a:t>B)</a:t>
            </a:r>
            <a:r>
              <a:rPr lang="es-ES" dirty="0" smtClean="0">
                <a:latin typeface="Century Gothic" pitchFamily="34" charset="0"/>
              </a:rPr>
              <a:t>El sueño se convirtió en símbolo de la vida y la muerte.</a:t>
            </a:r>
          </a:p>
          <a:p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solidFill>
                  <a:schemeClr val="accent3"/>
                </a:solidFill>
                <a:latin typeface="Century Gothic" pitchFamily="34" charset="0"/>
              </a:rPr>
              <a:t>C)</a:t>
            </a:r>
            <a:r>
              <a:rPr lang="es-ES" dirty="0" smtClean="0">
                <a:latin typeface="Century Gothic" pitchFamily="34" charset="0"/>
              </a:rPr>
              <a:t>El espejo se convirtió en símbolo del desengaño. </a:t>
            </a:r>
          </a:p>
          <a:p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solidFill>
                  <a:schemeClr val="accent3"/>
                </a:solidFill>
                <a:latin typeface="Century Gothic" pitchFamily="34" charset="0"/>
              </a:rPr>
              <a:t>D)</a:t>
            </a:r>
            <a:r>
              <a:rPr lang="es-ES" dirty="0" smtClean="0">
                <a:latin typeface="Century Gothic" pitchFamily="34" charset="0"/>
              </a:rPr>
              <a:t>El problema de España, que resumió el ambiente político  se presentó desde la gravedad crítica o desde la sátira corrosiva. 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Tendencias de la poesía Culta:</a:t>
            </a:r>
            <a:r>
              <a:rPr lang="es-E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entury Gothic" pitchFamily="34" charset="0"/>
              </a:rPr>
              <a:t>		</a:t>
            </a:r>
            <a:r>
              <a:rPr lang="es-E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		</a:t>
            </a:r>
            <a:endParaRPr lang="es-ES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95736" y="866101"/>
            <a:ext cx="3738277" cy="2560985"/>
          </a:xfrm>
        </p:spPr>
        <p:txBody>
          <a:bodyPr>
            <a:noAutofit/>
          </a:bodyPr>
          <a:lstStyle/>
          <a:p>
            <a:r>
              <a:rPr lang="es-ES" sz="1800" b="0" dirty="0" smtClean="0">
                <a:latin typeface="Century Gothic" pitchFamily="34" charset="0"/>
              </a:rPr>
              <a:t>         Métrica del Renacimiento y la poesía italianizante</a:t>
            </a:r>
          </a:p>
          <a:p>
            <a:r>
              <a:rPr lang="es-E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Destaca:</a:t>
            </a:r>
          </a:p>
          <a:p>
            <a:pPr>
              <a:buFont typeface="Wingdings" pitchFamily="2" charset="2"/>
              <a:buChar char="ü"/>
            </a:pPr>
            <a:r>
              <a:rPr lang="es-ES" sz="1800" b="0" dirty="0" smtClean="0">
                <a:latin typeface="Century Gothic" pitchFamily="34" charset="0"/>
              </a:rPr>
              <a:t>Verso endecasílabo </a:t>
            </a:r>
          </a:p>
          <a:p>
            <a:pPr>
              <a:buFont typeface="Wingdings" pitchFamily="2" charset="2"/>
              <a:buChar char="ü"/>
            </a:pPr>
            <a:r>
              <a:rPr lang="es-ES" sz="1800" b="0" dirty="0" smtClean="0">
                <a:latin typeface="Century Gothic" pitchFamily="34" charset="0"/>
              </a:rPr>
              <a:t>Soneto </a:t>
            </a:r>
          </a:p>
          <a:p>
            <a:pPr>
              <a:buFont typeface="Wingdings" pitchFamily="2" charset="2"/>
              <a:buChar char="ü"/>
            </a:pPr>
            <a:r>
              <a:rPr lang="es-ES" sz="1800" b="0" dirty="0" smtClean="0">
                <a:latin typeface="Century Gothic" pitchFamily="34" charset="0"/>
              </a:rPr>
              <a:t>Canción</a:t>
            </a:r>
            <a:endParaRPr lang="es-ES" sz="1800" b="0" dirty="0">
              <a:latin typeface="Century Gothic" pitchFamily="34" charset="0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051720" y="1017806"/>
            <a:ext cx="677741" cy="97494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23430" y="3212976"/>
            <a:ext cx="810723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entury Gothic" pitchFamily="34" charset="0"/>
              </a:rPr>
              <a:t>Los poetas formaron dos grupos distintos: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>
                <a:latin typeface="Century Gothic" pitchFamily="34" charset="0"/>
              </a:rPr>
              <a:t>Los que rompieron el equilibrio clásico entre el contenido y la expresión.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>
              <a:latin typeface="Century Gothic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 smtClean="0">
                <a:latin typeface="Century Gothic" pitchFamily="34" charset="0"/>
              </a:rPr>
              <a:t>Los que mantuvieron el ideal estético de naturalidad y selección propio del clasicismo renacentista.</a:t>
            </a:r>
            <a:endParaRPr lang="es-ES" dirty="0">
              <a:latin typeface="Century Gothic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0243">
            <a:off x="7099154" y="108736"/>
            <a:ext cx="1576759" cy="208617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17806"/>
            <a:ext cx="1174665" cy="1833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40287"/>
            <a:ext cx="2017713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0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LA POESÍA CULTERANA</a:t>
            </a:r>
            <a:endParaRPr lang="es-ES" sz="40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772816"/>
            <a:ext cx="662473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La poesía culterana o gongorina, fue la que mejor recogió la herencia renacentista y su idealización de la belleza, transformó sus temas y exageró sus recursos retóricos. 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07704" y="3356992"/>
            <a:ext cx="662473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itchFamily="34" charset="0"/>
              </a:rPr>
              <a:t>Los poetas culteranos aspiran a depurar el mundo real para evadirse de la realidad. </a:t>
            </a:r>
            <a:endParaRPr lang="es-E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63688" y="259334"/>
            <a:ext cx="33843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Perfecta utilización de los versos y las estrofas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763688" y="1107232"/>
            <a:ext cx="33843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Magistral tratamiento de la MÉTAFORA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786461" y="2132856"/>
            <a:ext cx="338437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Transformación poética del lenguaje mediante los CULTISMOS y la SONORIDAD RÍTMICA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830760" y="3549072"/>
            <a:ext cx="33843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Potenciación de los TEMAS MITÓLOGIOS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24577" y="4599525"/>
            <a:ext cx="33843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COMPLICACIÓN SONTÁCTICA con variantes del hipérbaton</a:t>
            </a:r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 rot="16200000">
            <a:off x="-1189400" y="2354977"/>
            <a:ext cx="40324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Características</a:t>
            </a:r>
            <a:endParaRPr lang="es-E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1659">
            <a:off x="5470302" y="91763"/>
            <a:ext cx="2336546" cy="1201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1783">
            <a:off x="6130847" y="3299696"/>
            <a:ext cx="1692158" cy="1274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5788">
            <a:off x="6678350" y="1517068"/>
            <a:ext cx="1850730" cy="1231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158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3456384" cy="414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498" y="1164713"/>
            <a:ext cx="223202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01208"/>
            <a:ext cx="773588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6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676</Words>
  <Application>Microsoft Office PowerPoint</Application>
  <PresentationFormat>Presentación en pantalla (4:3)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Ángulos</vt:lpstr>
      <vt:lpstr>1_Ángulos</vt:lpstr>
      <vt:lpstr>La poesía del Barroco</vt:lpstr>
      <vt:lpstr>Presentación de PowerPoint</vt:lpstr>
      <vt:lpstr>Presentación de PowerPoint</vt:lpstr>
      <vt:lpstr>EVOLUCIÓN de los temas renacentistas:</vt:lpstr>
      <vt:lpstr>Presentación de PowerPoint</vt:lpstr>
      <vt:lpstr>Tendencias de la poesía Culta:     </vt:lpstr>
      <vt:lpstr>LA POESÍA CULTERANA</vt:lpstr>
      <vt:lpstr>Presentación de PowerPoint</vt:lpstr>
      <vt:lpstr>Presentación de PowerPoint</vt:lpstr>
      <vt:lpstr>Presentación de PowerPoint</vt:lpstr>
      <vt:lpstr>Presentación de PowerPoint</vt:lpstr>
      <vt:lpstr>LOS SONETOS</vt:lpstr>
      <vt:lpstr>Fabula de polifemo y galatea</vt:lpstr>
      <vt:lpstr>SOLEDADES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poesía del Barroco</dc:title>
  <dc:creator>Usuario</dc:creator>
  <cp:lastModifiedBy>Usuario</cp:lastModifiedBy>
  <cp:revision>30</cp:revision>
  <dcterms:created xsi:type="dcterms:W3CDTF">2012-04-24T17:35:45Z</dcterms:created>
  <dcterms:modified xsi:type="dcterms:W3CDTF">2012-04-25T15:46:19Z</dcterms:modified>
</cp:coreProperties>
</file>